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1" r:id="rId18"/>
    <p:sldId id="272" r:id="rId19"/>
    <p:sldId id="273" r:id="rId20"/>
    <p:sldId id="274" r:id="rId21"/>
    <p:sldId id="312" r:id="rId22"/>
    <p:sldId id="275" r:id="rId23"/>
    <p:sldId id="276" r:id="rId24"/>
    <p:sldId id="277" r:id="rId25"/>
    <p:sldId id="278" r:id="rId26"/>
    <p:sldId id="31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</p:sldIdLst>
  <p:sldSz cx="18288000" cy="10287000"/>
  <p:notesSz cx="6858000" cy="9144000"/>
  <p:embeddedFontLst>
    <p:embeddedFont>
      <p:font typeface="王漢宗顏楷體" panose="020B0604020202020204" charset="-120"/>
      <p:regular r:id="rId59"/>
    </p:embeddedFont>
    <p:embeddedFont>
      <p:font typeface="jf open 粉圓 2.1" panose="020B0500000000000000" pitchFamily="34" charset="-120"/>
      <p:regular r:id="rId60"/>
    </p:embeddedFont>
    <p:embeddedFont>
      <p:font typeface="Play" panose="020B0604020202020204" charset="0"/>
      <p:regular r:id="rId61"/>
    </p:embeddedFont>
    <p:embeddedFont>
      <p:font typeface="芫荽" pitchFamily="2" charset="-12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3D7"/>
    <a:srgbClr val="F9F8D7"/>
    <a:srgbClr val="FFFF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9D9B4-FFC9-41AB-9845-FE85CD9CE148}" type="datetimeFigureOut">
              <a:rPr lang="zh-TW" altLang="en-US" smtClean="0"/>
              <a:t>2026/1/9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FEBCA-FC2D-4E7E-8685-45C9C51A3B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76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EBCA-FC2D-4E7E-8685-45C9C51A3B7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27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42579-ACF4-4DAB-B46E-19798E6C7BAB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311A-E66F-4ACA-AB1A-3D3D0459A9F2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134D-D833-40CB-A8F8-CBF9FC00A2D6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367D6-656D-43E9-A616-27FF3EAB28B0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A095-0621-47E5-85E3-D7EF21071EC2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F28D-B031-4D38-8900-657D34BFF027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3C1B-2A60-4892-8B45-DFBFCA15D098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094-4DF6-4958-9656-6E7303A9A5AA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3552-7152-4492-971A-DBE93AC1E563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486900"/>
            <a:ext cx="2133600" cy="365125"/>
          </a:xfrm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6DF8-4215-4164-8811-9D766E5F7646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7CC8-8FB1-4EF7-86EF-A8358CC7C119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4D3D-697D-4C57-9BED-92BABA15CD1C}" type="datetime1">
              <a:rPr lang="en-US" altLang="zh-TW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wmf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2.wmf"/><Relationship Id="rId5" Type="http://schemas.openxmlformats.org/officeDocument/2006/relationships/image" Target="../media/image11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sv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614048" y="4626534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358357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860503" y="8132998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89" y="0"/>
                </a:lnTo>
                <a:lnTo>
                  <a:pt x="4328189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678561">
            <a:off x="-1480038" y="503138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1405835">
            <a:off x="-1203690" y="7390756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6478370">
            <a:off x="-1186331" y="-1120177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4538824" flipV="1">
            <a:off x="15362751" y="-1028700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4114800"/>
                </a:moveTo>
                <a:lnTo>
                  <a:pt x="3793098" y="4114800"/>
                </a:lnTo>
                <a:lnTo>
                  <a:pt x="37930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895895">
            <a:off x="7657321" y="-2912709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562955" y="2394514"/>
            <a:ext cx="13722928" cy="294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基於 Shapelets 之時間序列關聯規則探勘研究</a:t>
            </a:r>
          </a:p>
          <a:p>
            <a:pPr algn="r">
              <a:lnSpc>
                <a:spcPts val="8100"/>
              </a:lnSpc>
            </a:pPr>
            <a:r>
              <a:rPr lang="en-US" sz="6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——以貓叫聲為例</a:t>
            </a:r>
          </a:p>
        </p:txBody>
      </p:sp>
      <p:sp>
        <p:nvSpPr>
          <p:cNvPr id="14" name="Freeform 14"/>
          <p:cNvSpPr/>
          <p:nvPr/>
        </p:nvSpPr>
        <p:spPr>
          <a:xfrm rot="3082309">
            <a:off x="280933" y="3198440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4" y="0"/>
                </a:lnTo>
                <a:lnTo>
                  <a:pt x="1495534" y="1198849"/>
                </a:lnTo>
                <a:lnTo>
                  <a:pt x="0" y="11988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205286" y="6063698"/>
            <a:ext cx="14080596" cy="144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4500" spc="-369">
                <a:solidFill>
                  <a:srgbClr val="30303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第九組</a:t>
            </a:r>
          </a:p>
          <a:p>
            <a:pPr algn="ctr">
              <a:lnSpc>
                <a:spcPts val="3420"/>
              </a:lnSpc>
            </a:pPr>
            <a:endParaRPr lang="en-US" sz="4500" spc="-369">
              <a:solidFill>
                <a:srgbClr val="30303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algn="ctr">
              <a:lnSpc>
                <a:spcPts val="3420"/>
              </a:lnSpc>
            </a:pPr>
            <a:r>
              <a:rPr lang="en-US" sz="4500" spc="-386">
                <a:solidFill>
                  <a:srgbClr val="30303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 B1111033 陳新翰  B1141065 陳昱安  B1141078 賴宣澔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5281" y="8815923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29514">
            <a:off x="8691660" y="8420672"/>
            <a:ext cx="123139" cy="123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29514">
            <a:off x="9267807" y="8439722"/>
            <a:ext cx="123139" cy="123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36658" y="6667500"/>
            <a:ext cx="9424856" cy="9404918"/>
            <a:chOff x="0" y="0"/>
            <a:chExt cx="12566474" cy="12539891"/>
          </a:xfrm>
        </p:grpSpPr>
        <p:sp>
          <p:nvSpPr>
            <p:cNvPr id="21" name="Freeform 21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1798860" y="9615703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4" y="0"/>
                </a:lnTo>
                <a:lnTo>
                  <a:pt x="984744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rot="2956258">
            <a:off x="3401713" y="9421656"/>
            <a:ext cx="1148519" cy="920675"/>
          </a:xfrm>
          <a:custGeom>
            <a:avLst/>
            <a:gdLst/>
            <a:ahLst/>
            <a:cxnLst/>
            <a:rect l="l" t="t" r="r" b="b"/>
            <a:pathLst>
              <a:path w="1148519" h="920675">
                <a:moveTo>
                  <a:pt x="0" y="0"/>
                </a:moveTo>
                <a:lnTo>
                  <a:pt x="1148520" y="0"/>
                </a:lnTo>
                <a:lnTo>
                  <a:pt x="1148520" y="920675"/>
                </a:lnTo>
                <a:lnTo>
                  <a:pt x="0" y="9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33463" y="1997711"/>
            <a:ext cx="14805247" cy="6653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在模型與分析方法部分，運用了多種機器學習與資料探勘技術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情境分類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SVM、Random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Forest、Decision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Tree</a:t>
            </a: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核心目標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</a:t>
            </a: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進行「</a:t>
            </a:r>
            <a:r>
              <a:rPr lang="en-US" sz="33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情境分類任務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」，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即辨識貓叫聲屬於哪種具體狀態（餵食、隔離、梳毛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712470" lvl="1" indent="-356235" algn="just">
              <a:lnSpc>
                <a:spcPts val="5742"/>
              </a:lnSpc>
              <a:buFont typeface="Arial"/>
              <a:buChar char="•"/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SVM（支持向量機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algn="just">
              <a:lnSpc>
                <a:spcPts val="5742"/>
              </a:lnSpc>
            </a:pP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        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在高維度特徵空間中尋找最佳邊界，適合處理小樣本且複雜的聲學數據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712470" lvl="1" indent="-356235" algn="just">
              <a:lnSpc>
                <a:spcPts val="5742"/>
              </a:lnSpc>
              <a:buFont typeface="Arial"/>
              <a:buChar char="•"/>
            </a:pP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Random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Forest（隨機森林）與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Decision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Tree（決策樹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algn="just">
              <a:lnSpc>
                <a:spcPts val="5742"/>
              </a:lnSpc>
            </a:pP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        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透過多個判斷規則的組合，提高辨識的準確度與穩定性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568F3991-AB79-682E-368F-58A26FA6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5281" y="8815923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1629514">
            <a:off x="1167428" y="8121888"/>
            <a:ext cx="262364" cy="5424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dirty="0"/>
          </a:p>
        </p:txBody>
      </p:sp>
      <p:grpSp>
        <p:nvGrpSpPr>
          <p:cNvPr id="14" name="Group 14"/>
          <p:cNvGrpSpPr/>
          <p:nvPr/>
        </p:nvGrpSpPr>
        <p:grpSpPr>
          <a:xfrm rot="1629514">
            <a:off x="8691660" y="8420672"/>
            <a:ext cx="123139" cy="123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29514">
            <a:off x="9267807" y="8439722"/>
            <a:ext cx="123139" cy="123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791933" y="5143500"/>
            <a:ext cx="9424856" cy="9404918"/>
            <a:chOff x="0" y="0"/>
            <a:chExt cx="12566474" cy="12539891"/>
          </a:xfrm>
        </p:grpSpPr>
        <p:sp>
          <p:nvSpPr>
            <p:cNvPr id="21" name="Freeform 21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1798860" y="9615703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4" y="0"/>
                </a:lnTo>
                <a:lnTo>
                  <a:pt x="984744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rot="2956258">
            <a:off x="3401713" y="9421656"/>
            <a:ext cx="1148519" cy="920675"/>
          </a:xfrm>
          <a:custGeom>
            <a:avLst/>
            <a:gdLst/>
            <a:ahLst/>
            <a:cxnLst/>
            <a:rect l="l" t="t" r="r" b="b"/>
            <a:pathLst>
              <a:path w="1148519" h="920675">
                <a:moveTo>
                  <a:pt x="0" y="0"/>
                </a:moveTo>
                <a:lnTo>
                  <a:pt x="1148520" y="0"/>
                </a:lnTo>
                <a:lnTo>
                  <a:pt x="1148520" y="920675"/>
                </a:lnTo>
                <a:lnTo>
                  <a:pt x="0" y="9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72481" y="2862794"/>
            <a:ext cx="13371305" cy="437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分群分析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K-means</a:t>
            </a: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核心目標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進行「分群分析</a:t>
            </a:r>
            <a:r>
              <a:rPr lang="en-US" sz="3300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」，</a:t>
            </a:r>
            <a:r>
              <a:rPr lang="en-US" sz="33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觀察叫聲型態的相似性</a:t>
            </a:r>
            <a:endParaRPr lang="en-US" sz="3300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在無標籤狀態下，自動識別貓叫聲的「自然特徵群組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9D857A40-E616-8201-C7C6-D674CF4C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5281" y="8815923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29514">
            <a:off x="8691660" y="8420672"/>
            <a:ext cx="123139" cy="123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29514">
            <a:off x="9267807" y="8439722"/>
            <a:ext cx="123139" cy="123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31555" y="5381327"/>
            <a:ext cx="9424856" cy="9404918"/>
            <a:chOff x="0" y="0"/>
            <a:chExt cx="12566474" cy="12539891"/>
          </a:xfrm>
        </p:grpSpPr>
        <p:sp>
          <p:nvSpPr>
            <p:cNvPr id="21" name="Freeform 21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1798860" y="9615703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4" y="0"/>
                </a:lnTo>
                <a:lnTo>
                  <a:pt x="984744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rot="2956258">
            <a:off x="3401713" y="9421656"/>
            <a:ext cx="1148519" cy="920675"/>
          </a:xfrm>
          <a:custGeom>
            <a:avLst/>
            <a:gdLst/>
            <a:ahLst/>
            <a:cxnLst/>
            <a:rect l="l" t="t" r="r" b="b"/>
            <a:pathLst>
              <a:path w="1148519" h="920675">
                <a:moveTo>
                  <a:pt x="0" y="0"/>
                </a:moveTo>
                <a:lnTo>
                  <a:pt x="1148520" y="0"/>
                </a:lnTo>
                <a:lnTo>
                  <a:pt x="1148520" y="920675"/>
                </a:lnTo>
                <a:lnTo>
                  <a:pt x="0" y="9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72481" y="2862794"/>
            <a:ext cx="14662568" cy="375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關聯規則演算法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Apriori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核心目標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 </a:t>
            </a:r>
            <a:r>
              <a:rPr lang="en-US" sz="33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找出「特徵片段與情境之間」的關聯關係</a:t>
            </a:r>
            <a:endParaRPr lang="en-US" sz="3300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endParaRPr lang="en-US" sz="3300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挖掘出隱藏的邏輯規律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4950"/>
              </a:lnSpc>
            </a:pP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例如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如果出現「特定高頻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(A)」，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則「情境為隔離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(B)」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的機率極高</a:t>
            </a:r>
            <a:endParaRPr lang="en-US" sz="33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6449E94A-9E6D-838E-3FEC-6687FD90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3731394" y="2409292"/>
            <a:ext cx="6471751" cy="6285688"/>
          </a:xfrm>
          <a:custGeom>
            <a:avLst/>
            <a:gdLst/>
            <a:ahLst/>
            <a:cxnLst/>
            <a:rect l="l" t="t" r="r" b="b"/>
            <a:pathLst>
              <a:path w="6471751" h="6285688">
                <a:moveTo>
                  <a:pt x="0" y="0"/>
                </a:moveTo>
                <a:lnTo>
                  <a:pt x="6471751" y="0"/>
                </a:lnTo>
                <a:lnTo>
                  <a:pt x="6471751" y="6285688"/>
                </a:lnTo>
                <a:lnTo>
                  <a:pt x="0" y="628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1629514">
            <a:off x="11765915" y="8337757"/>
            <a:ext cx="123162" cy="12316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10" tIns="50810" rIns="50810" bIns="5081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1629514">
            <a:off x="12376492" y="8356810"/>
            <a:ext cx="123162" cy="12316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10" tIns="50810" rIns="50810" bIns="5081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738834" y="1151659"/>
            <a:ext cx="10226795" cy="668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66"/>
              </a:lnSpc>
            </a:pPr>
            <a:r>
              <a:rPr lang="en-US" sz="3746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特徵二值化</a:t>
            </a:r>
            <a:r>
              <a:rPr lang="en-US" sz="374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(Binarization)</a:t>
            </a:r>
          </a:p>
          <a:p>
            <a:pPr algn="just">
              <a:lnSpc>
                <a:spcPts val="9366"/>
              </a:lnSpc>
            </a:pPr>
            <a:endParaRPr lang="en-US" sz="3746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8844"/>
              </a:lnSpc>
            </a:pPr>
            <a:r>
              <a:rPr lang="en-US" sz="3537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特徵語義擴充</a:t>
            </a:r>
            <a:r>
              <a:rPr lang="en-US" sz="3537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(Feature Augmentation)</a:t>
            </a:r>
          </a:p>
          <a:p>
            <a:pPr algn="just">
              <a:lnSpc>
                <a:spcPts val="8844"/>
              </a:lnSpc>
            </a:pPr>
            <a:endParaRPr lang="en-US" sz="3537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8844"/>
              </a:lnSpc>
            </a:pPr>
            <a:endParaRPr lang="en-US" sz="3537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8844"/>
              </a:lnSpc>
            </a:pPr>
            <a:r>
              <a:rPr lang="en-US" sz="3537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標籤整合與格式轉換</a:t>
            </a:r>
            <a:r>
              <a:rPr lang="en-US" sz="3537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(Context Integration)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386808" y="2549381"/>
            <a:ext cx="3984182" cy="4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把特徵改成</a:t>
            </a:r>
            <a:r>
              <a:rPr lang="en-US" sz="28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0 / 1 </a:t>
            </a: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的形式</a:t>
            </a:r>
            <a:endParaRPr lang="en-US" sz="28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10414" y="4861367"/>
            <a:ext cx="7968365" cy="147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在原本特徵上</a:t>
            </a:r>
            <a:r>
              <a:rPr lang="en-US" sz="28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「再加一些含意相關的特徵</a:t>
            </a:r>
            <a:r>
              <a:rPr lang="en-US" sz="2800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把單一</a:t>
            </a:r>
            <a:r>
              <a:rPr lang="en-US" sz="28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endParaRPr lang="en-US" sz="28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擴充成</a:t>
            </a:r>
            <a:r>
              <a:rPr lang="en-US" sz="28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「尖銳型</a:t>
            </a:r>
            <a:r>
              <a:rPr lang="en-US" sz="2800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/ </a:t>
            </a:r>
            <a:r>
              <a:rPr lang="en-US" sz="28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柔和型</a:t>
            </a:r>
            <a:r>
              <a:rPr lang="en-US" sz="2800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/ </a:t>
            </a:r>
            <a:r>
              <a:rPr lang="en-US" sz="28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拉長型」</a:t>
            </a: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分類特徵</a:t>
            </a:r>
            <a:endParaRPr lang="en-US" sz="28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510414" y="8163918"/>
            <a:ext cx="5386699" cy="93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把資料的標籤重新整理成統一格式</a:t>
            </a:r>
            <a:endParaRPr lang="en-US" sz="28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讓每一段喵叫有清楚</a:t>
            </a:r>
            <a:r>
              <a:rPr lang="en-US" sz="2800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情境標籤</a:t>
            </a:r>
            <a:endParaRPr lang="en-US" sz="2800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549361" y="135488"/>
            <a:ext cx="11189278" cy="9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各技術原理簡介-前處理技術</a:t>
            </a:r>
          </a:p>
        </p:txBody>
      </p:sp>
      <p:sp>
        <p:nvSpPr>
          <p:cNvPr id="41" name="投影片編號版面配置區 40">
            <a:extLst>
              <a:ext uri="{FF2B5EF4-FFF2-40B4-BE49-F238E27FC236}">
                <a16:creationId xmlns:a16="http://schemas.microsoft.com/office/drawing/2014/main" id="{04704B52-568C-79EB-08CC-CBE72332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143533" y="2010101"/>
            <a:ext cx="6471751" cy="6285688"/>
          </a:xfrm>
          <a:custGeom>
            <a:avLst/>
            <a:gdLst/>
            <a:ahLst/>
            <a:cxnLst/>
            <a:rect l="l" t="t" r="r" b="b"/>
            <a:pathLst>
              <a:path w="6471751" h="6285688">
                <a:moveTo>
                  <a:pt x="0" y="0"/>
                </a:moveTo>
                <a:lnTo>
                  <a:pt x="6471751" y="0"/>
                </a:lnTo>
                <a:lnTo>
                  <a:pt x="6471751" y="6285688"/>
                </a:lnTo>
                <a:lnTo>
                  <a:pt x="0" y="628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622296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29514">
            <a:off x="17074003" y="3516195"/>
            <a:ext cx="370594" cy="3705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3082309">
            <a:off x="4353211" y="8777347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4" y="0"/>
                </a:lnTo>
                <a:lnTo>
                  <a:pt x="1495534" y="1198849"/>
                </a:lnTo>
                <a:lnTo>
                  <a:pt x="0" y="119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4165895" y="2158154"/>
            <a:ext cx="10830340" cy="552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音訊預處理：預加重與正規化</a:t>
            </a:r>
            <a:endParaRPr lang="en-US" sz="4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Sniglet"/>
              <a:sym typeface="Sniglet"/>
            </a:endParaRPr>
          </a:p>
          <a:p>
            <a:pPr algn="l">
              <a:lnSpc>
                <a:spcPts val="6299"/>
              </a:lnSpc>
            </a:pPr>
            <a:endParaRPr lang="en-US" sz="4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Sniglet"/>
              <a:sym typeface="Sniglet"/>
            </a:endParaRP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預加重</a:t>
            </a:r>
            <a:r>
              <a:rPr lang="en-US" sz="27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 (Pre-emphasis)：</a:t>
            </a: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貓叫聲的特徵常包含高頻的細微震盪，但錄音時高頻能量通常較弱。預加重可以平衡頻譜，</a:t>
            </a:r>
            <a:r>
              <a:rPr lang="en-US" sz="2799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讓高頻特徵更明顯，同時過濾掉部分低頻環境雜音</a:t>
            </a:r>
            <a:endParaRPr lang="en-US" sz="2799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Sniglet"/>
              <a:sym typeface="Sniglet"/>
            </a:endParaRP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Sniglet"/>
              <a:sym typeface="Sniglet"/>
            </a:endParaRP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正規化</a:t>
            </a:r>
            <a:r>
              <a:rPr lang="en-US" sz="27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 (Normalization)：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將振幅縮放到</a:t>
            </a:r>
            <a:r>
              <a:rPr lang="en-US" sz="27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 [-1, 1] </a:t>
            </a:r>
            <a:r>
              <a:rPr lang="en-US" sz="27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之間，</a:t>
            </a:r>
            <a:r>
              <a:rPr lang="en-US" sz="2799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消除音量大小的差異</a:t>
            </a:r>
            <a:r>
              <a:rPr lang="en-US" sz="27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Sniglet"/>
                <a:sym typeface="Sniglet"/>
              </a:rPr>
              <a:t>。確保無論貓是靠近麥克風大聲叫，還是遠遠地小聲叫，進入模型後的數據權重是一致的</a:t>
            </a:r>
            <a:endParaRPr lang="en-US" sz="27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Sniglet"/>
              <a:sym typeface="Sniglet"/>
            </a:endParaRPr>
          </a:p>
        </p:txBody>
      </p:sp>
      <p:grpSp>
        <p:nvGrpSpPr>
          <p:cNvPr id="26" name="Group 26"/>
          <p:cNvGrpSpPr/>
          <p:nvPr/>
        </p:nvGrpSpPr>
        <p:grpSpPr>
          <a:xfrm rot="1629514">
            <a:off x="17693971" y="3017301"/>
            <a:ext cx="370594" cy="37059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782560" y="235770"/>
            <a:ext cx="11189278" cy="93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各技術原理簡介-前處理技術</a:t>
            </a:r>
          </a:p>
        </p:txBody>
      </p:sp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2E72A2B0-94DE-E398-B785-ABEBCB95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374653" y="5365817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733582" y="6882799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0" y="0"/>
                </a:lnTo>
                <a:lnTo>
                  <a:pt x="3543100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 rot="1629514">
            <a:off x="17389962" y="8706241"/>
            <a:ext cx="123139" cy="12313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1549233">
            <a:off x="1570749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789196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主要流程</a:t>
            </a:r>
          </a:p>
        </p:txBody>
      </p:sp>
      <p:sp>
        <p:nvSpPr>
          <p:cNvPr id="22" name="Freeform 22"/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rot="678561">
            <a:off x="-1325145" y="613515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 rot="1405835">
            <a:off x="-801689" y="7997350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4365737" y="278177"/>
            <a:ext cx="2908398" cy="1314545"/>
            <a:chOff x="0" y="0"/>
            <a:chExt cx="660141" cy="2983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141" cy="298372"/>
            </a:xfrm>
            <a:custGeom>
              <a:avLst/>
              <a:gdLst/>
              <a:ahLst/>
              <a:cxnLst/>
              <a:rect l="l" t="t" r="r" b="b"/>
              <a:pathLst>
                <a:path w="660141" h="298372">
                  <a:moveTo>
                    <a:pt x="135758" y="0"/>
                  </a:moveTo>
                  <a:lnTo>
                    <a:pt x="524383" y="0"/>
                  </a:lnTo>
                  <a:cubicBezTo>
                    <a:pt x="599360" y="0"/>
                    <a:pt x="660141" y="60781"/>
                    <a:pt x="660141" y="135758"/>
                  </a:cubicBezTo>
                  <a:lnTo>
                    <a:pt x="660141" y="162614"/>
                  </a:lnTo>
                  <a:cubicBezTo>
                    <a:pt x="660141" y="237591"/>
                    <a:pt x="599360" y="298372"/>
                    <a:pt x="524383" y="298372"/>
                  </a:cubicBezTo>
                  <a:lnTo>
                    <a:pt x="135758" y="298372"/>
                  </a:lnTo>
                  <a:cubicBezTo>
                    <a:pt x="60781" y="298372"/>
                    <a:pt x="0" y="237591"/>
                    <a:pt x="0" y="162614"/>
                  </a:cubicBezTo>
                  <a:lnTo>
                    <a:pt x="0" y="135758"/>
                  </a:lnTo>
                  <a:cubicBezTo>
                    <a:pt x="0" y="60781"/>
                    <a:pt x="60781" y="0"/>
                    <a:pt x="135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660141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資料載入與標註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26122" y="2208950"/>
            <a:ext cx="2908398" cy="1314545"/>
            <a:chOff x="0" y="0"/>
            <a:chExt cx="660141" cy="2983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0141" cy="298372"/>
            </a:xfrm>
            <a:custGeom>
              <a:avLst/>
              <a:gdLst/>
              <a:ahLst/>
              <a:cxnLst/>
              <a:rect l="l" t="t" r="r" b="b"/>
              <a:pathLst>
                <a:path w="660141" h="298372">
                  <a:moveTo>
                    <a:pt x="135758" y="0"/>
                  </a:moveTo>
                  <a:lnTo>
                    <a:pt x="524383" y="0"/>
                  </a:lnTo>
                  <a:cubicBezTo>
                    <a:pt x="599360" y="0"/>
                    <a:pt x="660141" y="60781"/>
                    <a:pt x="660141" y="135758"/>
                  </a:cubicBezTo>
                  <a:lnTo>
                    <a:pt x="660141" y="162614"/>
                  </a:lnTo>
                  <a:cubicBezTo>
                    <a:pt x="660141" y="237591"/>
                    <a:pt x="599360" y="298372"/>
                    <a:pt x="524383" y="298372"/>
                  </a:cubicBezTo>
                  <a:lnTo>
                    <a:pt x="135758" y="298372"/>
                  </a:lnTo>
                  <a:cubicBezTo>
                    <a:pt x="60781" y="298372"/>
                    <a:pt x="0" y="237591"/>
                    <a:pt x="0" y="162614"/>
                  </a:cubicBezTo>
                  <a:lnTo>
                    <a:pt x="0" y="135758"/>
                  </a:lnTo>
                  <a:cubicBezTo>
                    <a:pt x="0" y="60781"/>
                    <a:pt x="60781" y="0"/>
                    <a:pt x="135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660141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音訊資料前處理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919620" y="4182502"/>
            <a:ext cx="3614767" cy="1608297"/>
            <a:chOff x="0" y="-30788"/>
            <a:chExt cx="820471" cy="3650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0471" cy="298372"/>
            </a:xfrm>
            <a:custGeom>
              <a:avLst/>
              <a:gdLst/>
              <a:ahLst/>
              <a:cxnLst/>
              <a:rect l="l" t="t" r="r" b="b"/>
              <a:pathLst>
                <a:path w="820471" h="298372">
                  <a:moveTo>
                    <a:pt x="109229" y="0"/>
                  </a:moveTo>
                  <a:lnTo>
                    <a:pt x="711242" y="0"/>
                  </a:lnTo>
                  <a:cubicBezTo>
                    <a:pt x="771568" y="0"/>
                    <a:pt x="820471" y="48904"/>
                    <a:pt x="820471" y="109229"/>
                  </a:cubicBezTo>
                  <a:lnTo>
                    <a:pt x="820471" y="189143"/>
                  </a:lnTo>
                  <a:cubicBezTo>
                    <a:pt x="820471" y="218112"/>
                    <a:pt x="808963" y="245895"/>
                    <a:pt x="788479" y="266380"/>
                  </a:cubicBezTo>
                  <a:cubicBezTo>
                    <a:pt x="767994" y="286864"/>
                    <a:pt x="740211" y="298372"/>
                    <a:pt x="711242" y="298372"/>
                  </a:cubicBezTo>
                  <a:lnTo>
                    <a:pt x="109229" y="298372"/>
                  </a:lnTo>
                  <a:cubicBezTo>
                    <a:pt x="48904" y="298372"/>
                    <a:pt x="0" y="249469"/>
                    <a:pt x="0" y="189143"/>
                  </a:cubicBezTo>
                  <a:lnTo>
                    <a:pt x="0" y="109229"/>
                  </a:lnTo>
                  <a:cubicBezTo>
                    <a:pt x="0" y="48904"/>
                    <a:pt x="48904" y="0"/>
                    <a:pt x="1092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0788"/>
              <a:ext cx="820471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特徵提取以及分類模型預測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919620" y="6204895"/>
            <a:ext cx="3395507" cy="1608297"/>
            <a:chOff x="0" y="-33338"/>
            <a:chExt cx="731083" cy="365047"/>
          </a:xfrm>
        </p:grpSpPr>
        <p:sp>
          <p:nvSpPr>
            <p:cNvPr id="38" name="Freeform 38"/>
            <p:cNvSpPr/>
            <p:nvPr/>
          </p:nvSpPr>
          <p:spPr>
            <a:xfrm>
              <a:off x="8826" y="0"/>
              <a:ext cx="722257" cy="298372"/>
            </a:xfrm>
            <a:custGeom>
              <a:avLst/>
              <a:gdLst/>
              <a:ahLst/>
              <a:cxnLst/>
              <a:rect l="l" t="t" r="r" b="b"/>
              <a:pathLst>
                <a:path w="722257" h="298372">
                  <a:moveTo>
                    <a:pt x="124082" y="0"/>
                  </a:moveTo>
                  <a:lnTo>
                    <a:pt x="598175" y="0"/>
                  </a:lnTo>
                  <a:cubicBezTo>
                    <a:pt x="666704" y="0"/>
                    <a:pt x="722257" y="55554"/>
                    <a:pt x="722257" y="124082"/>
                  </a:cubicBezTo>
                  <a:lnTo>
                    <a:pt x="722257" y="174290"/>
                  </a:lnTo>
                  <a:cubicBezTo>
                    <a:pt x="722257" y="242819"/>
                    <a:pt x="666704" y="298372"/>
                    <a:pt x="598175" y="298372"/>
                  </a:cubicBezTo>
                  <a:lnTo>
                    <a:pt x="124082" y="298372"/>
                  </a:lnTo>
                  <a:cubicBezTo>
                    <a:pt x="55554" y="298372"/>
                    <a:pt x="0" y="242819"/>
                    <a:pt x="0" y="174290"/>
                  </a:cubicBezTo>
                  <a:lnTo>
                    <a:pt x="0" y="124082"/>
                  </a:lnTo>
                  <a:cubicBezTo>
                    <a:pt x="0" y="55554"/>
                    <a:pt x="55554" y="0"/>
                    <a:pt x="124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3338"/>
              <a:ext cx="722257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關聯規則探勘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166154" y="8563910"/>
            <a:ext cx="2931532" cy="1608297"/>
            <a:chOff x="-5251" y="-27468"/>
            <a:chExt cx="665392" cy="36504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60141" cy="298372"/>
            </a:xfrm>
            <a:custGeom>
              <a:avLst/>
              <a:gdLst/>
              <a:ahLst/>
              <a:cxnLst/>
              <a:rect l="l" t="t" r="r" b="b"/>
              <a:pathLst>
                <a:path w="660141" h="298372">
                  <a:moveTo>
                    <a:pt x="135758" y="0"/>
                  </a:moveTo>
                  <a:lnTo>
                    <a:pt x="524383" y="0"/>
                  </a:lnTo>
                  <a:cubicBezTo>
                    <a:pt x="599360" y="0"/>
                    <a:pt x="660141" y="60781"/>
                    <a:pt x="660141" y="135758"/>
                  </a:cubicBezTo>
                  <a:lnTo>
                    <a:pt x="660141" y="162614"/>
                  </a:lnTo>
                  <a:cubicBezTo>
                    <a:pt x="660141" y="237591"/>
                    <a:pt x="599360" y="298372"/>
                    <a:pt x="524383" y="298372"/>
                  </a:cubicBezTo>
                  <a:lnTo>
                    <a:pt x="135758" y="298372"/>
                  </a:lnTo>
                  <a:cubicBezTo>
                    <a:pt x="60781" y="298372"/>
                    <a:pt x="0" y="237591"/>
                    <a:pt x="0" y="162614"/>
                  </a:cubicBezTo>
                  <a:lnTo>
                    <a:pt x="0" y="135758"/>
                  </a:lnTo>
                  <a:cubicBezTo>
                    <a:pt x="0" y="60781"/>
                    <a:pt x="60781" y="0"/>
                    <a:pt x="135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-5251" y="-27468"/>
              <a:ext cx="660141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成果視覺化與實驗驗證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5295613" y="1240026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5"/>
                </a:lnTo>
                <a:lnTo>
                  <a:pt x="0" y="1377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>
            <a:off x="5295613" y="3145875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>
            <a:off x="5212097" y="5267996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>
            <a:off x="5157131" y="7390117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7" name="TextBox 47"/>
          <p:cNvSpPr txBox="1"/>
          <p:nvPr/>
        </p:nvSpPr>
        <p:spPr>
          <a:xfrm>
            <a:off x="7430920" y="382055"/>
            <a:ext cx="8264758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現有開源之貓叫聲音訊資料集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於3種不同情境下蒐集（梳毛、處於陌生環境、等待食物）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430920" y="2151800"/>
            <a:ext cx="7802933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簡單去噪與振幅正規化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音訊片段切割（基於能量門檻</a:t>
            </a:r>
            <a:r>
              <a:rPr lang="zh-TW" alt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加入對應情境標籤和注記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458128" y="4099978"/>
            <a:ext cx="10377190" cy="188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altLang="zh-TW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長度標準化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K-means 、</a:t>
            </a: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隨機森林、決策樹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分群注記（特徵初步標籤化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再進行分類模型建立和預測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430920" y="6301753"/>
            <a:ext cx="7856250" cy="188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標籤預處理（二值化、簡化標籤、情景標籤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以 </a:t>
            </a: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Apriori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zh-CN" alt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為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主</a:t>
            </a:r>
          </a:p>
          <a:p>
            <a:pPr marL="582928" lvl="1" indent="-291464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以 2 </a:t>
            </a: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種探勘方式進行（標準探勘、各環境單獨探勘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30920" y="8627776"/>
            <a:ext cx="753561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baseline比較實驗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關聯規則表格之比較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82928" lvl="1" indent="-291464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2699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699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特徵視覺化呈現</a:t>
            </a:r>
            <a:endParaRPr lang="en-US" sz="2699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52" name="投影片編號版面配置區 51">
            <a:extLst>
              <a:ext uri="{FF2B5EF4-FFF2-40B4-BE49-F238E27FC236}">
                <a16:creationId xmlns:a16="http://schemas.microsoft.com/office/drawing/2014/main" id="{0DC19E6B-3706-6176-2D4A-7B1E5BB2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1549233">
            <a:off x="1625630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858042" y="80962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</a:p>
        </p:txBody>
      </p:sp>
      <p:sp>
        <p:nvSpPr>
          <p:cNvPr id="16" name="Freeform 16"/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678561">
            <a:off x="-1163897" y="625684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405835">
            <a:off x="-640441" y="8006852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703466" y="-3763"/>
            <a:ext cx="951497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資料載入與前處理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37965" y="1646209"/>
            <a:ext cx="12458318" cy="302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9"/>
              </a:lnSpc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     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資料載入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開源貓叫聲音訊資料集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440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筆音檔（梳毛、處於陌生環境、等待食物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後續讀取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檔案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及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其取樣率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，根據各情境建立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標籤</a:t>
            </a:r>
            <a:endParaRPr lang="en-US" sz="3999" spc="-167" dirty="0">
              <a:solidFill>
                <a:srgbClr val="FE35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31266" y="5133659"/>
            <a:ext cx="11242965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    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音訊資料前處理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librosa：用於音檔讀取、能量分割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强化音訊中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高頻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成分（去噪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）、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振幅正規化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低頻：錄音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雜訊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、背景音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中高頻：反映動物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行為、情緒變化</a:t>
            </a:r>
            <a:endParaRPr lang="en-US" sz="3999" spc="-167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CE033EB1-07C0-C24F-3E78-DDC4750F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15980-509E-06F3-B51A-1965C0E8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D4259C-ACD8-D887-1210-7CF1D16DE98E}"/>
              </a:ext>
            </a:extLst>
          </p:cNvPr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1FB62AF-9AA0-8EEF-B14F-58EC415C7B96}"/>
              </a:ext>
            </a:extLst>
          </p:cNvPr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889AD9D-1300-C3FF-1B1E-14E70E86F5BE}"/>
              </a:ext>
            </a:extLst>
          </p:cNvPr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9CFE12C-FE63-39D2-F0C0-FD5F734DA1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3A33273-EAC1-CDB8-AD72-D1E57F9ACDE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E001076-4A7C-6491-EB06-118369F51D6D}"/>
              </a:ext>
            </a:extLst>
          </p:cNvPr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73E3A8-B401-03A5-87D3-E26D01FE75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2FAB7E6-8035-385B-1C05-9E720E7E185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E4D41BC-7CD0-6F99-68D6-55D7F6668E5B}"/>
              </a:ext>
            </a:extLst>
          </p:cNvPr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59FED8A-4BBB-6A2C-5AA0-BB55FD9BC5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D66A3B0-5B5D-7D0F-56DE-DA467A04597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FC1655B-FA14-6EA7-85B9-86CCFCD5A0A1}"/>
              </a:ext>
            </a:extLst>
          </p:cNvPr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2660DD3-D163-CAC2-F45F-4BB987162858}"/>
              </a:ext>
            </a:extLst>
          </p:cNvPr>
          <p:cNvSpPr/>
          <p:nvPr/>
        </p:nvSpPr>
        <p:spPr>
          <a:xfrm rot="1549233">
            <a:off x="16350891" y="2101697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9197DD1-F081-ED7B-756E-1D19228DFA0F}"/>
              </a:ext>
            </a:extLst>
          </p:cNvPr>
          <p:cNvSpPr txBox="1"/>
          <p:nvPr/>
        </p:nvSpPr>
        <p:spPr>
          <a:xfrm>
            <a:off x="1829701" y="437329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7689771-2AEB-24FC-C2A7-28CD38768A4C}"/>
              </a:ext>
            </a:extLst>
          </p:cNvPr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7CE8F32-F7C9-B288-1BDB-BEFC912B118A}"/>
              </a:ext>
            </a:extLst>
          </p:cNvPr>
          <p:cNvSpPr/>
          <p:nvPr/>
        </p:nvSpPr>
        <p:spPr>
          <a:xfrm rot="678561">
            <a:off x="-1118044" y="596801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E75523-9FD1-2D33-49BF-0F4F93A077C9}"/>
              </a:ext>
            </a:extLst>
          </p:cNvPr>
          <p:cNvSpPr/>
          <p:nvPr/>
        </p:nvSpPr>
        <p:spPr>
          <a:xfrm rot="1405835">
            <a:off x="-594588" y="7830219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27EE009-2A0B-633A-B684-787E78D37AEF}"/>
              </a:ext>
            </a:extLst>
          </p:cNvPr>
          <p:cNvSpPr txBox="1"/>
          <p:nvPr/>
        </p:nvSpPr>
        <p:spPr>
          <a:xfrm>
            <a:off x="3186416" y="1622387"/>
            <a:ext cx="13058041" cy="6811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>
              <a:lnSpc>
                <a:spcPts val="6039"/>
              </a:lnSpc>
              <a:buFont typeface="Arial"/>
              <a:buChar char="•"/>
            </a:pPr>
            <a:r>
              <a:rPr lang="en-US" altLang="zh-TW" sz="4000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音訊片段切割</a:t>
            </a:r>
            <a:endParaRPr lang="en-US" altLang="zh-TW" sz="4000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以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幀長度（</a:t>
            </a:r>
            <a:r>
              <a:rPr lang="en-US" altLang="zh-TW" sz="3999" spc="-167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frame_length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和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前進長度（</a:t>
            </a:r>
            <a:r>
              <a:rPr lang="en-US" altLang="zh-TW" sz="3999" spc="-167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hop_length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進行切割（本研究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分別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設定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為 </a:t>
            </a:r>
            <a:r>
              <a:rPr lang="en-US" altLang="zh-CN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2048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</a:t>
            </a:r>
            <a:r>
              <a:rPr lang="en-US" altLang="zh-CN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512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保留 </a:t>
            </a:r>
            <a:r>
              <a:rPr lang="en-US" altLang="zh-CN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75% 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的音訊</a:t>
            </a:r>
            <a:r>
              <a:rPr lang="zh-CN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重叠</a:t>
            </a:r>
            <a:endParaRPr lang="en-US" altLang="zh-CN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音訊能量（        ）設定範圍：                               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最小片段時間（本研究設定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為 </a:t>
            </a:r>
            <a:r>
              <a:rPr lang="en-US" altLang="zh-CN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0.2 </a:t>
            </a:r>
            <a:r>
              <a:rPr lang="en-US" altLang="zh-CN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777999" lvl="3" indent="-431800">
              <a:lnSpc>
                <a:spcPts val="6039"/>
              </a:lnSpc>
              <a:buFont typeface="Arial"/>
              <a:buChar char="•"/>
            </a:pP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小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於 </a:t>
            </a:r>
            <a:r>
              <a:rPr lang="en-US" altLang="zh-TW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100 </a:t>
            </a:r>
            <a:r>
              <a:rPr lang="en-US" altLang="zh-TW" sz="3999" spc="-167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ms</a:t>
            </a:r>
            <a:r>
              <a:rPr lang="en-US" altLang="zh-TW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大多是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雜音或爆音</a:t>
            </a:r>
            <a:endParaRPr lang="en-US" altLang="zh-TW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沒有以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固定長度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進行切割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7A96B5CC-B94F-B78F-1774-416B3EFD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90B61D85-C08E-B354-CFBE-7019918B44C7}"/>
              </a:ext>
            </a:extLst>
          </p:cNvPr>
          <p:cNvSpPr txBox="1"/>
          <p:nvPr/>
        </p:nvSpPr>
        <p:spPr>
          <a:xfrm>
            <a:off x="4703466" y="-3763"/>
            <a:ext cx="951497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資料載入與前處理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6AF15036-1E9C-9C2F-5FF4-B8E367ADB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913060"/>
              </p:ext>
            </p:extLst>
          </p:nvPr>
        </p:nvGraphicFramePr>
        <p:xfrm>
          <a:off x="10917021" y="4725978"/>
          <a:ext cx="4054478" cy="636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425680" imgH="380880" progId="Equation.DSMT4">
                  <p:embed/>
                </p:oleObj>
              </mc:Choice>
              <mc:Fallback>
                <p:oleObj name="Equation" r:id="rId10" imgW="24256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917021" y="4725978"/>
                        <a:ext cx="4054478" cy="636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4F5DE47D-5CE1-BBB3-21D8-FE7203300C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497631"/>
              </p:ext>
            </p:extLst>
          </p:nvPr>
        </p:nvGraphicFramePr>
        <p:xfrm>
          <a:off x="6903449" y="4701771"/>
          <a:ext cx="1112037" cy="654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47640" imgH="380880" progId="Equation.DSMT4">
                  <p:embed/>
                </p:oleObj>
              </mc:Choice>
              <mc:Fallback>
                <p:oleObj name="Equation" r:id="rId12" imgW="6476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03449" y="4701771"/>
                        <a:ext cx="1112037" cy="654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02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50022" y="6106226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26566" y="7968426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088073" y="948702"/>
            <a:ext cx="2908398" cy="1608297"/>
            <a:chOff x="0" y="-46684"/>
            <a:chExt cx="660141" cy="365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141" cy="298372"/>
            </a:xfrm>
            <a:custGeom>
              <a:avLst/>
              <a:gdLst/>
              <a:ahLst/>
              <a:cxnLst/>
              <a:rect l="l" t="t" r="r" b="b"/>
              <a:pathLst>
                <a:path w="660141" h="298372">
                  <a:moveTo>
                    <a:pt x="135758" y="0"/>
                  </a:moveTo>
                  <a:lnTo>
                    <a:pt x="524383" y="0"/>
                  </a:lnTo>
                  <a:cubicBezTo>
                    <a:pt x="599360" y="0"/>
                    <a:pt x="660141" y="60781"/>
                    <a:pt x="660141" y="135758"/>
                  </a:cubicBezTo>
                  <a:lnTo>
                    <a:pt x="660141" y="162614"/>
                  </a:lnTo>
                  <a:cubicBezTo>
                    <a:pt x="660141" y="237591"/>
                    <a:pt x="599360" y="298372"/>
                    <a:pt x="524383" y="298372"/>
                  </a:cubicBezTo>
                  <a:lnTo>
                    <a:pt x="135758" y="298372"/>
                  </a:lnTo>
                  <a:cubicBezTo>
                    <a:pt x="60781" y="298372"/>
                    <a:pt x="0" y="237591"/>
                    <a:pt x="0" y="162614"/>
                  </a:cubicBezTo>
                  <a:lnTo>
                    <a:pt x="0" y="135758"/>
                  </a:lnTo>
                  <a:cubicBezTo>
                    <a:pt x="0" y="60781"/>
                    <a:pt x="60781" y="0"/>
                    <a:pt x="135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6684"/>
              <a:ext cx="660141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音檔掃描與過濾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40051" y="2926232"/>
            <a:ext cx="2916805" cy="1608297"/>
            <a:chOff x="-10900" y="-36071"/>
            <a:chExt cx="662049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1149" cy="298372"/>
            </a:xfrm>
            <a:custGeom>
              <a:avLst/>
              <a:gdLst/>
              <a:ahLst/>
              <a:cxnLst/>
              <a:rect l="l" t="t" r="r" b="b"/>
              <a:pathLst>
                <a:path w="651149" h="298372">
                  <a:moveTo>
                    <a:pt x="137633" y="0"/>
                  </a:moveTo>
                  <a:lnTo>
                    <a:pt x="513517" y="0"/>
                  </a:lnTo>
                  <a:cubicBezTo>
                    <a:pt x="589529" y="0"/>
                    <a:pt x="651149" y="61620"/>
                    <a:pt x="651149" y="137633"/>
                  </a:cubicBezTo>
                  <a:lnTo>
                    <a:pt x="651149" y="160740"/>
                  </a:lnTo>
                  <a:cubicBezTo>
                    <a:pt x="651149" y="236752"/>
                    <a:pt x="589529" y="298372"/>
                    <a:pt x="513517" y="298372"/>
                  </a:cubicBezTo>
                  <a:lnTo>
                    <a:pt x="137633" y="298372"/>
                  </a:lnTo>
                  <a:cubicBezTo>
                    <a:pt x="61620" y="298372"/>
                    <a:pt x="0" y="236752"/>
                    <a:pt x="0" y="160740"/>
                  </a:cubicBezTo>
                  <a:lnTo>
                    <a:pt x="0" y="137633"/>
                  </a:lnTo>
                  <a:cubicBezTo>
                    <a:pt x="0" y="61620"/>
                    <a:pt x="61620" y="0"/>
                    <a:pt x="137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0900" y="-36071"/>
              <a:ext cx="651149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建立情境標籤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48531" y="5086257"/>
            <a:ext cx="2974816" cy="1490185"/>
            <a:chOff x="0" y="-41006"/>
            <a:chExt cx="675217" cy="3382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5217" cy="271564"/>
            </a:xfrm>
            <a:custGeom>
              <a:avLst/>
              <a:gdLst/>
              <a:ahLst/>
              <a:cxnLst/>
              <a:rect l="l" t="t" r="r" b="b"/>
              <a:pathLst>
                <a:path w="675217" h="271564">
                  <a:moveTo>
                    <a:pt x="132727" y="0"/>
                  </a:moveTo>
                  <a:lnTo>
                    <a:pt x="542490" y="0"/>
                  </a:lnTo>
                  <a:cubicBezTo>
                    <a:pt x="577691" y="0"/>
                    <a:pt x="611451" y="13984"/>
                    <a:pt x="636342" y="38875"/>
                  </a:cubicBezTo>
                  <a:cubicBezTo>
                    <a:pt x="661233" y="63766"/>
                    <a:pt x="675217" y="97525"/>
                    <a:pt x="675217" y="132727"/>
                  </a:cubicBezTo>
                  <a:lnTo>
                    <a:pt x="675217" y="138837"/>
                  </a:lnTo>
                  <a:cubicBezTo>
                    <a:pt x="675217" y="212140"/>
                    <a:pt x="615793" y="271564"/>
                    <a:pt x="542490" y="271564"/>
                  </a:cubicBezTo>
                  <a:lnTo>
                    <a:pt x="132727" y="271564"/>
                  </a:lnTo>
                  <a:cubicBezTo>
                    <a:pt x="97525" y="271564"/>
                    <a:pt x="63766" y="257580"/>
                    <a:pt x="38875" y="232689"/>
                  </a:cubicBezTo>
                  <a:cubicBezTo>
                    <a:pt x="13984" y="207798"/>
                    <a:pt x="0" y="174038"/>
                    <a:pt x="0" y="138837"/>
                  </a:cubicBezTo>
                  <a:lnTo>
                    <a:pt x="0" y="132727"/>
                  </a:lnTo>
                  <a:cubicBezTo>
                    <a:pt x="0" y="59424"/>
                    <a:pt x="59424" y="0"/>
                    <a:pt x="132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1006"/>
              <a:ext cx="675217" cy="338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音訊載入與儲存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75332" y="7128171"/>
            <a:ext cx="2948014" cy="1535639"/>
            <a:chOff x="0" y="-45941"/>
            <a:chExt cx="669133" cy="3485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5941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標籤與檔名紀錄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5017949" y="211622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5017949" y="4022076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4934433" y="6144197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7315589" y="541945"/>
            <a:ext cx="10972411" cy="9203110"/>
          </a:xfrm>
          <a:custGeom>
            <a:avLst/>
            <a:gdLst/>
            <a:ahLst/>
            <a:cxnLst/>
            <a:rect l="l" t="t" r="r" b="b"/>
            <a:pathLst>
              <a:path w="10972411" h="9203110">
                <a:moveTo>
                  <a:pt x="0" y="0"/>
                </a:moveTo>
                <a:lnTo>
                  <a:pt x="10972411" y="0"/>
                </a:lnTo>
                <a:lnTo>
                  <a:pt x="10972411" y="9203110"/>
                </a:lnTo>
                <a:lnTo>
                  <a:pt x="0" y="9203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75AF5A4B-8C74-7897-59E8-1E7588DD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32480" y="628191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09024" y="8144110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134323" y="1788468"/>
            <a:ext cx="3167001" cy="1608297"/>
            <a:chOff x="0" y="-66675"/>
            <a:chExt cx="718838" cy="365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8838" cy="298372"/>
            </a:xfrm>
            <a:custGeom>
              <a:avLst/>
              <a:gdLst/>
              <a:ahLst/>
              <a:cxnLst/>
              <a:rect l="l" t="t" r="r" b="b"/>
              <a:pathLst>
                <a:path w="718838" h="298372">
                  <a:moveTo>
                    <a:pt x="124672" y="0"/>
                  </a:moveTo>
                  <a:lnTo>
                    <a:pt x="594166" y="0"/>
                  </a:lnTo>
                  <a:cubicBezTo>
                    <a:pt x="663020" y="0"/>
                    <a:pt x="718838" y="55818"/>
                    <a:pt x="718838" y="124672"/>
                  </a:cubicBezTo>
                  <a:lnTo>
                    <a:pt x="718838" y="173700"/>
                  </a:lnTo>
                  <a:cubicBezTo>
                    <a:pt x="718838" y="242555"/>
                    <a:pt x="663020" y="298372"/>
                    <a:pt x="594166" y="298372"/>
                  </a:cubicBezTo>
                  <a:lnTo>
                    <a:pt x="124672" y="298372"/>
                  </a:lnTo>
                  <a:cubicBezTo>
                    <a:pt x="55818" y="298372"/>
                    <a:pt x="0" y="242555"/>
                    <a:pt x="0" y="173700"/>
                  </a:cubicBezTo>
                  <a:lnTo>
                    <a:pt x="0" y="124672"/>
                  </a:lnTo>
                  <a:cubicBezTo>
                    <a:pt x="0" y="55818"/>
                    <a:pt x="55818" y="0"/>
                    <a:pt x="12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18838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音訊去噪與正規化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92071" y="4136344"/>
            <a:ext cx="3195238" cy="1608297"/>
            <a:chOff x="0" y="-52219"/>
            <a:chExt cx="725247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2257" cy="298372"/>
            </a:xfrm>
            <a:custGeom>
              <a:avLst/>
              <a:gdLst/>
              <a:ahLst/>
              <a:cxnLst/>
              <a:rect l="l" t="t" r="r" b="b"/>
              <a:pathLst>
                <a:path w="722257" h="298372">
                  <a:moveTo>
                    <a:pt x="124082" y="0"/>
                  </a:moveTo>
                  <a:lnTo>
                    <a:pt x="598175" y="0"/>
                  </a:lnTo>
                  <a:cubicBezTo>
                    <a:pt x="666704" y="0"/>
                    <a:pt x="722257" y="55554"/>
                    <a:pt x="722257" y="124082"/>
                  </a:cubicBezTo>
                  <a:lnTo>
                    <a:pt x="722257" y="174290"/>
                  </a:lnTo>
                  <a:cubicBezTo>
                    <a:pt x="722257" y="242819"/>
                    <a:pt x="666704" y="298372"/>
                    <a:pt x="598175" y="298372"/>
                  </a:cubicBezTo>
                  <a:lnTo>
                    <a:pt x="124082" y="298372"/>
                  </a:lnTo>
                  <a:cubicBezTo>
                    <a:pt x="55554" y="298372"/>
                    <a:pt x="0" y="242819"/>
                    <a:pt x="0" y="174290"/>
                  </a:cubicBezTo>
                  <a:lnTo>
                    <a:pt x="0" y="124082"/>
                  </a:lnTo>
                  <a:cubicBezTo>
                    <a:pt x="0" y="55554"/>
                    <a:pt x="55554" y="0"/>
                    <a:pt x="124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90" y="-52219"/>
              <a:ext cx="722257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音訊片段切割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134323" y="6661484"/>
            <a:ext cx="3167001" cy="1338182"/>
            <a:chOff x="0" y="-48781"/>
            <a:chExt cx="718838" cy="3037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838" cy="237062"/>
            </a:xfrm>
            <a:custGeom>
              <a:avLst/>
              <a:gdLst/>
              <a:ahLst/>
              <a:cxnLst/>
              <a:rect l="l" t="t" r="r" b="b"/>
              <a:pathLst>
                <a:path w="718838" h="237062">
                  <a:moveTo>
                    <a:pt x="118531" y="0"/>
                  </a:moveTo>
                  <a:lnTo>
                    <a:pt x="600307" y="0"/>
                  </a:lnTo>
                  <a:cubicBezTo>
                    <a:pt x="665770" y="0"/>
                    <a:pt x="718838" y="53068"/>
                    <a:pt x="718838" y="118531"/>
                  </a:cubicBezTo>
                  <a:lnTo>
                    <a:pt x="718838" y="118531"/>
                  </a:lnTo>
                  <a:cubicBezTo>
                    <a:pt x="718838" y="149968"/>
                    <a:pt x="706350" y="180116"/>
                    <a:pt x="684121" y="202345"/>
                  </a:cubicBezTo>
                  <a:cubicBezTo>
                    <a:pt x="661892" y="224574"/>
                    <a:pt x="631744" y="237062"/>
                    <a:pt x="600307" y="237062"/>
                  </a:cubicBezTo>
                  <a:lnTo>
                    <a:pt x="118531" y="237062"/>
                  </a:lnTo>
                  <a:cubicBezTo>
                    <a:pt x="87095" y="237062"/>
                    <a:pt x="56946" y="224574"/>
                    <a:pt x="34717" y="202345"/>
                  </a:cubicBezTo>
                  <a:cubicBezTo>
                    <a:pt x="12488" y="180116"/>
                    <a:pt x="0" y="149968"/>
                    <a:pt x="0" y="118531"/>
                  </a:cubicBezTo>
                  <a:lnTo>
                    <a:pt x="0" y="118531"/>
                  </a:lnTo>
                  <a:cubicBezTo>
                    <a:pt x="0" y="87095"/>
                    <a:pt x="12488" y="56946"/>
                    <a:pt x="34717" y="34717"/>
                  </a:cubicBezTo>
                  <a:cubicBezTo>
                    <a:pt x="56946" y="12488"/>
                    <a:pt x="87095" y="0"/>
                    <a:pt x="1185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8781"/>
              <a:ext cx="718838" cy="30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標籤繼承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5212097" y="325268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5104804" y="5514579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7814337" y="457260"/>
            <a:ext cx="10356330" cy="9372479"/>
          </a:xfrm>
          <a:custGeom>
            <a:avLst/>
            <a:gdLst/>
            <a:ahLst/>
            <a:cxnLst/>
            <a:rect l="l" t="t" r="r" b="b"/>
            <a:pathLst>
              <a:path w="10356330" h="9372479">
                <a:moveTo>
                  <a:pt x="0" y="0"/>
                </a:moveTo>
                <a:lnTo>
                  <a:pt x="10356331" y="0"/>
                </a:lnTo>
                <a:lnTo>
                  <a:pt x="10356331" y="9372480"/>
                </a:lnTo>
                <a:lnTo>
                  <a:pt x="0" y="9372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41B1ECF8-ED86-0C6A-FB3B-3BFF6EB0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680723" y="5263964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5"/>
                </a:lnTo>
                <a:lnTo>
                  <a:pt x="0" y="3716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214849" y="7292669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727001" y="8378128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89" y="0"/>
                </a:lnTo>
                <a:lnTo>
                  <a:pt x="4328189" y="3603217"/>
                </a:lnTo>
                <a:lnTo>
                  <a:pt x="0" y="3603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678561">
            <a:off x="-1519353" y="5998962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27802" y="6981490"/>
            <a:ext cx="281623" cy="281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245860">
            <a:off x="-1582769" y="6910921"/>
            <a:ext cx="6439472" cy="7176984"/>
          </a:xfrm>
          <a:custGeom>
            <a:avLst/>
            <a:gdLst/>
            <a:ahLst/>
            <a:cxnLst/>
            <a:rect l="l" t="t" r="r" b="b"/>
            <a:pathLst>
              <a:path w="6439472" h="7176984">
                <a:moveTo>
                  <a:pt x="0" y="0"/>
                </a:moveTo>
                <a:lnTo>
                  <a:pt x="6439472" y="0"/>
                </a:lnTo>
                <a:lnTo>
                  <a:pt x="6439472" y="7176984"/>
                </a:lnTo>
                <a:lnTo>
                  <a:pt x="0" y="717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 rot="1629514">
            <a:off x="8691660" y="8420672"/>
            <a:ext cx="123139" cy="12313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29514">
            <a:off x="9267807" y="8439722"/>
            <a:ext cx="123139" cy="1231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-898957" y="-333383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 rot="1549233">
            <a:off x="15420725" y="237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0"/>
                </a:lnTo>
                <a:lnTo>
                  <a:pt x="0" y="2587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 rot="1905485">
            <a:off x="12277583" y="74146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5"/>
                </a:lnTo>
                <a:lnTo>
                  <a:pt x="0" y="2559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4" name="Group 34"/>
          <p:cNvGrpSpPr/>
          <p:nvPr/>
        </p:nvGrpSpPr>
        <p:grpSpPr>
          <a:xfrm>
            <a:off x="5653616" y="2324405"/>
            <a:ext cx="1187304" cy="1024626"/>
            <a:chOff x="0" y="0"/>
            <a:chExt cx="194486" cy="1678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567118" y="2248930"/>
            <a:ext cx="9014998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 dirty="0" err="1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研究動機</a:t>
            </a:r>
            <a:endParaRPr lang="en-US" sz="5000" spc="-210" dirty="0">
              <a:solidFill>
                <a:srgbClr val="777A67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576186" y="3589505"/>
            <a:ext cx="2519857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研究方法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653616" y="3670213"/>
            <a:ext cx="1187304" cy="1024626"/>
            <a:chOff x="0" y="0"/>
            <a:chExt cx="194486" cy="16783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02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579492" y="5066851"/>
            <a:ext cx="31290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研究結果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653616" y="5143500"/>
            <a:ext cx="1187304" cy="1024626"/>
            <a:chOff x="0" y="0"/>
            <a:chExt cx="194486" cy="16783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03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498965" y="6387885"/>
            <a:ext cx="856828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結論與未來展望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5653616" y="6489737"/>
            <a:ext cx="1187304" cy="1024626"/>
            <a:chOff x="0" y="0"/>
            <a:chExt cx="194486" cy="1678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04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301562" y="530529"/>
            <a:ext cx="7069105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Content</a:t>
            </a:r>
          </a:p>
        </p:txBody>
      </p:sp>
      <p:sp>
        <p:nvSpPr>
          <p:cNvPr id="54" name="投影片編號版面配置區 53">
            <a:extLst>
              <a:ext uri="{FF2B5EF4-FFF2-40B4-BE49-F238E27FC236}">
                <a16:creationId xmlns:a16="http://schemas.microsoft.com/office/drawing/2014/main" id="{FCB37312-7501-F87E-0FF5-E9ECCC33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1549233">
            <a:off x="1625630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858042" y="80962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</a:p>
        </p:txBody>
      </p:sp>
      <p:sp>
        <p:nvSpPr>
          <p:cNvPr id="16" name="Freeform 16"/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678561">
            <a:off x="-1230407" y="6109587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405835">
            <a:off x="-706951" y="797178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3921716" y="8369963"/>
            <a:ext cx="10969370" cy="1584988"/>
          </a:xfrm>
          <a:custGeom>
            <a:avLst/>
            <a:gdLst/>
            <a:ahLst/>
            <a:cxnLst/>
            <a:rect l="l" t="t" r="r" b="b"/>
            <a:pathLst>
              <a:path w="10969370" h="1584988">
                <a:moveTo>
                  <a:pt x="0" y="0"/>
                </a:moveTo>
                <a:lnTo>
                  <a:pt x="10969369" y="0"/>
                </a:lnTo>
                <a:lnTo>
                  <a:pt x="10969369" y="1584987"/>
                </a:lnTo>
                <a:lnTo>
                  <a:pt x="0" y="1584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174517" y="127432"/>
            <a:ext cx="14463767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Shapelets</a:t>
            </a:r>
            <a:r>
              <a:rPr lang="en-US" sz="7500" dirty="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特徵提取</a:t>
            </a:r>
            <a:r>
              <a:rPr lang="en-US" sz="7500" dirty="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 &amp; </a:t>
            </a: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分類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ctr">
              <a:lnSpc>
                <a:spcPts val="87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模型預測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31266" y="2372015"/>
            <a:ext cx="12458318" cy="302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對音訊資料進行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Shapelets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 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特徵提取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分群注記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分類模型預測</a:t>
            </a:r>
            <a:endParaRPr lang="en-US" sz="3999" spc="-167" dirty="0">
              <a:solidFill>
                <a:srgbClr val="FE35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主要應用演算法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K-means（分群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），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決策樹和隨機森林（分類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0170" y="5656651"/>
            <a:ext cx="12224415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初始輸入資料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seg :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經前處理分割後之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音訊資料</a:t>
            </a:r>
            <a:endParaRPr lang="en-US" sz="3999" spc="-167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labels：對應音訊的</a:t>
            </a:r>
            <a:r>
              <a:rPr lang="en-US" sz="3999" spc="-167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情境標籤</a:t>
            </a:r>
            <a:endParaRPr lang="en-US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301E42D8-543E-FF0C-186A-6DE99E0A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BAC4B-44F8-3007-5F3B-6C280F25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F5F7B3-590C-3960-AC96-E13946A50F6B}"/>
              </a:ext>
            </a:extLst>
          </p:cNvPr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09E94B-EA96-A554-C2B2-0C76C92CCF68}"/>
              </a:ext>
            </a:extLst>
          </p:cNvPr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86C343C-D140-E93E-3D25-019D5A69DBA5}"/>
              </a:ext>
            </a:extLst>
          </p:cNvPr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218ECF7-56D8-71CD-BD31-8A0997F10A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2C2C892-2F0F-0ADE-377F-43C4455DF2D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BCC31CE-19DC-69B5-14E5-C870C722E92A}"/>
              </a:ext>
            </a:extLst>
          </p:cNvPr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22B3D5-25D3-068F-8DC8-A05ED859A4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8742DAB-8505-B089-8473-02B1E6A504B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F3EEEED-0CC6-F980-BE2D-EB8DB5368A8F}"/>
              </a:ext>
            </a:extLst>
          </p:cNvPr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2E15DD3-6F34-5EDB-271D-B37E6CA9E2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8F2CF2F-1FE2-CD34-BE3D-4BF7AC49C3C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8779133-0755-7D69-1FEB-2FAB33D6633A}"/>
              </a:ext>
            </a:extLst>
          </p:cNvPr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D0161B6-D769-DA74-F458-5574F23CAFA1}"/>
              </a:ext>
            </a:extLst>
          </p:cNvPr>
          <p:cNvSpPr/>
          <p:nvPr/>
        </p:nvSpPr>
        <p:spPr>
          <a:xfrm rot="1549233">
            <a:off x="16289730" y="2160593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E8DCB09-0643-7B31-D95D-C7502EF5B501}"/>
              </a:ext>
            </a:extLst>
          </p:cNvPr>
          <p:cNvSpPr txBox="1"/>
          <p:nvPr/>
        </p:nvSpPr>
        <p:spPr>
          <a:xfrm>
            <a:off x="1829701" y="437329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1AA7C17-F10D-0C6E-5404-36A6DC701075}"/>
              </a:ext>
            </a:extLst>
          </p:cNvPr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E633868-3741-25D5-8C58-AD6FD5615125}"/>
              </a:ext>
            </a:extLst>
          </p:cNvPr>
          <p:cNvSpPr/>
          <p:nvPr/>
        </p:nvSpPr>
        <p:spPr>
          <a:xfrm rot="678561">
            <a:off x="-1118044" y="596801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D4D5FEF-4BDD-104E-DA5D-A3388CCE487B}"/>
              </a:ext>
            </a:extLst>
          </p:cNvPr>
          <p:cNvSpPr/>
          <p:nvPr/>
        </p:nvSpPr>
        <p:spPr>
          <a:xfrm rot="1405835">
            <a:off x="-594588" y="7830219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0CA654E-E593-C228-A96F-AE182256C891}"/>
              </a:ext>
            </a:extLst>
          </p:cNvPr>
          <p:cNvSpPr txBox="1"/>
          <p:nvPr/>
        </p:nvSpPr>
        <p:spPr>
          <a:xfrm>
            <a:off x="3600373" y="2495900"/>
            <a:ext cx="12458318" cy="373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6039"/>
              </a:lnSpc>
              <a:buFont typeface="Arial"/>
              <a:buChar char="•"/>
            </a:pPr>
            <a:r>
              <a:rPr lang="en-US" altLang="zh-TW" sz="4000" spc="-113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音訊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片段長度標準化</a:t>
            </a:r>
            <a:endParaRPr lang="en-US" altLang="zh-TW" sz="4000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主要是基於</a:t>
            </a:r>
            <a:r>
              <a:rPr lang="zh-TW" altLang="en-US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時間軸重採樣（</a:t>
            </a:r>
            <a:r>
              <a:rPr lang="en-US" altLang="zh-TW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T</a:t>
            </a:r>
            <a:r>
              <a:rPr lang="en-US" altLang="zh-TW" sz="4000" dirty="0">
                <a:solidFill>
                  <a:srgbClr val="FF0000"/>
                </a:solidFill>
              </a:rPr>
              <a:t>emporal Resampling</a:t>
            </a:r>
            <a:r>
              <a:rPr lang="zh-TW" altLang="en-US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  <a:endParaRPr lang="en-US" altLang="zh-TW" sz="4000" spc="-113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使用</a:t>
            </a:r>
            <a:r>
              <a:rPr lang="zh-TW" altLang="en-US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線性插值法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（</a:t>
            </a:r>
            <a:r>
              <a:rPr lang="en-US" altLang="zh-TW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Linear Interpolation Method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）</a:t>
            </a:r>
            <a:endParaRPr lang="en-US" altLang="zh-TW" sz="4000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把每個 </a:t>
            </a:r>
            <a:r>
              <a:rPr lang="en-US" altLang="zh-TW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segment 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插值到固定長度</a:t>
            </a:r>
            <a:endParaRPr lang="en-US" altLang="zh-TW" sz="4000" spc="-113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以將</a:t>
            </a:r>
            <a:r>
              <a:rPr lang="zh-TW" altLang="en-US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各音訊片段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以</a:t>
            </a:r>
            <a:r>
              <a:rPr lang="zh-TW" altLang="en-US" sz="4000" spc="-113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固定長度</a:t>
            </a:r>
            <a:r>
              <a:rPr lang="zh-TW" altLang="en-US" sz="4000" spc="-113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"/>
              </a:rPr>
              <a:t>進行後續的分析</a:t>
            </a:r>
            <a:endParaRPr lang="en-US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448E5FED-BD33-7C5A-4085-9246E67A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9BE2450-8A62-EDF2-D09A-56206F669EAB}"/>
              </a:ext>
            </a:extLst>
          </p:cNvPr>
          <p:cNvSpPr txBox="1"/>
          <p:nvPr/>
        </p:nvSpPr>
        <p:spPr>
          <a:xfrm>
            <a:off x="2174517" y="127432"/>
            <a:ext cx="14463767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Shapelets</a:t>
            </a:r>
            <a:r>
              <a:rPr lang="en-US" sz="7500" dirty="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特徵提取</a:t>
            </a:r>
            <a:r>
              <a:rPr lang="en-US" sz="7500" dirty="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 &amp; </a:t>
            </a: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分類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ctr">
              <a:lnSpc>
                <a:spcPts val="8700"/>
              </a:lnSpc>
            </a:pPr>
            <a:r>
              <a:rPr lang="en-US" sz="7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模型預測</a:t>
            </a:r>
            <a:endParaRPr lang="en-US" sz="7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  <p:extLst>
      <p:ext uri="{BB962C8B-B14F-4D97-AF65-F5344CB8AC3E}">
        <p14:creationId xmlns:p14="http://schemas.microsoft.com/office/powerpoint/2010/main" val="80999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915020" y="6992358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762867" y="7599120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1596424" y="7305488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1629514">
            <a:off x="17389962" y="8706241"/>
            <a:ext cx="123139" cy="1231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898957" y="-333383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549233">
            <a:off x="14373414" y="-264905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0"/>
                </a:lnTo>
                <a:lnTo>
                  <a:pt x="0" y="2587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2390783"/>
            <a:ext cx="16230600" cy="6269069"/>
          </a:xfrm>
          <a:custGeom>
            <a:avLst/>
            <a:gdLst/>
            <a:ahLst/>
            <a:cxnLst/>
            <a:rect l="l" t="t" r="r" b="b"/>
            <a:pathLst>
              <a:path w="16230600" h="6269069">
                <a:moveTo>
                  <a:pt x="0" y="0"/>
                </a:moveTo>
                <a:lnTo>
                  <a:pt x="16230600" y="0"/>
                </a:lnTo>
                <a:lnTo>
                  <a:pt x="16230600" y="6269069"/>
                </a:lnTo>
                <a:lnTo>
                  <a:pt x="0" y="62690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246393" y="895350"/>
            <a:ext cx="84883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主要程式分析流程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205D4F94-D94F-E61A-31C7-0D60F874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43700" y="696826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484022" y="624281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960566" y="8105011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3290178" y="188837"/>
            <a:ext cx="3051273" cy="1611390"/>
            <a:chOff x="0" y="-33338"/>
            <a:chExt cx="692571" cy="3657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2571" cy="299075"/>
            </a:xfrm>
            <a:custGeom>
              <a:avLst/>
              <a:gdLst/>
              <a:ahLst/>
              <a:cxnLst/>
              <a:rect l="l" t="t" r="r" b="b"/>
              <a:pathLst>
                <a:path w="692571" h="299075">
                  <a:moveTo>
                    <a:pt x="129401" y="0"/>
                  </a:moveTo>
                  <a:lnTo>
                    <a:pt x="563170" y="0"/>
                  </a:lnTo>
                  <a:cubicBezTo>
                    <a:pt x="597489" y="0"/>
                    <a:pt x="630403" y="13633"/>
                    <a:pt x="654670" y="37901"/>
                  </a:cubicBezTo>
                  <a:cubicBezTo>
                    <a:pt x="678937" y="62168"/>
                    <a:pt x="692571" y="95082"/>
                    <a:pt x="692571" y="129401"/>
                  </a:cubicBezTo>
                  <a:lnTo>
                    <a:pt x="692571" y="169674"/>
                  </a:lnTo>
                  <a:cubicBezTo>
                    <a:pt x="692571" y="241140"/>
                    <a:pt x="634636" y="299075"/>
                    <a:pt x="563170" y="299075"/>
                  </a:cubicBezTo>
                  <a:lnTo>
                    <a:pt x="129401" y="299075"/>
                  </a:lnTo>
                  <a:cubicBezTo>
                    <a:pt x="95082" y="299075"/>
                    <a:pt x="62168" y="285441"/>
                    <a:pt x="37901" y="261174"/>
                  </a:cubicBezTo>
                  <a:cubicBezTo>
                    <a:pt x="13633" y="236906"/>
                    <a:pt x="0" y="203993"/>
                    <a:pt x="0" y="169674"/>
                  </a:cubicBezTo>
                  <a:lnTo>
                    <a:pt x="0" y="129401"/>
                  </a:lnTo>
                  <a:cubicBezTo>
                    <a:pt x="0" y="95082"/>
                    <a:pt x="13633" y="62168"/>
                    <a:pt x="37901" y="37901"/>
                  </a:cubicBezTo>
                  <a:cubicBezTo>
                    <a:pt x="62168" y="13633"/>
                    <a:pt x="95082" y="0"/>
                    <a:pt x="129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3338"/>
              <a:ext cx="692571" cy="36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時間序列長度標準化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42609" y="2189733"/>
            <a:ext cx="2929093" cy="1608297"/>
            <a:chOff x="-13689" y="-46887"/>
            <a:chExt cx="664838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1149" cy="298372"/>
            </a:xfrm>
            <a:custGeom>
              <a:avLst/>
              <a:gdLst/>
              <a:ahLst/>
              <a:cxnLst/>
              <a:rect l="l" t="t" r="r" b="b"/>
              <a:pathLst>
                <a:path w="651149" h="298372">
                  <a:moveTo>
                    <a:pt x="137633" y="0"/>
                  </a:moveTo>
                  <a:lnTo>
                    <a:pt x="513517" y="0"/>
                  </a:lnTo>
                  <a:cubicBezTo>
                    <a:pt x="589529" y="0"/>
                    <a:pt x="651149" y="61620"/>
                    <a:pt x="651149" y="137633"/>
                  </a:cubicBezTo>
                  <a:lnTo>
                    <a:pt x="651149" y="160740"/>
                  </a:lnTo>
                  <a:cubicBezTo>
                    <a:pt x="651149" y="236752"/>
                    <a:pt x="589529" y="298372"/>
                    <a:pt x="513517" y="298372"/>
                  </a:cubicBezTo>
                  <a:lnTo>
                    <a:pt x="137633" y="298372"/>
                  </a:lnTo>
                  <a:cubicBezTo>
                    <a:pt x="61620" y="298372"/>
                    <a:pt x="0" y="236752"/>
                    <a:pt x="0" y="160740"/>
                  </a:cubicBezTo>
                  <a:lnTo>
                    <a:pt x="0" y="137633"/>
                  </a:lnTo>
                  <a:cubicBezTo>
                    <a:pt x="0" y="61620"/>
                    <a:pt x="61620" y="0"/>
                    <a:pt x="137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3689" y="-46887"/>
              <a:ext cx="651149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標籤數值化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3376" y="4460196"/>
            <a:ext cx="3091248" cy="1490185"/>
            <a:chOff x="0" y="-26755"/>
            <a:chExt cx="701644" cy="3382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654" cy="271564"/>
            </a:xfrm>
            <a:custGeom>
              <a:avLst/>
              <a:gdLst/>
              <a:ahLst/>
              <a:cxnLst/>
              <a:rect l="l" t="t" r="r" b="b"/>
              <a:pathLst>
                <a:path w="698654" h="271564">
                  <a:moveTo>
                    <a:pt x="128274" y="0"/>
                  </a:moveTo>
                  <a:lnTo>
                    <a:pt x="570380" y="0"/>
                  </a:lnTo>
                  <a:cubicBezTo>
                    <a:pt x="604400" y="0"/>
                    <a:pt x="637027" y="13515"/>
                    <a:pt x="661083" y="37571"/>
                  </a:cubicBezTo>
                  <a:cubicBezTo>
                    <a:pt x="685139" y="61627"/>
                    <a:pt x="698654" y="94254"/>
                    <a:pt x="698654" y="128274"/>
                  </a:cubicBezTo>
                  <a:lnTo>
                    <a:pt x="698654" y="143289"/>
                  </a:lnTo>
                  <a:cubicBezTo>
                    <a:pt x="698654" y="214133"/>
                    <a:pt x="641224" y="271564"/>
                    <a:pt x="570380" y="271564"/>
                  </a:cubicBezTo>
                  <a:lnTo>
                    <a:pt x="128274" y="271564"/>
                  </a:lnTo>
                  <a:cubicBezTo>
                    <a:pt x="94254" y="271564"/>
                    <a:pt x="61627" y="258049"/>
                    <a:pt x="37571" y="233993"/>
                  </a:cubicBezTo>
                  <a:cubicBezTo>
                    <a:pt x="13515" y="209937"/>
                    <a:pt x="0" y="177310"/>
                    <a:pt x="0" y="143289"/>
                  </a:cubicBezTo>
                  <a:lnTo>
                    <a:pt x="0" y="128274"/>
                  </a:lnTo>
                  <a:cubicBezTo>
                    <a:pt x="0" y="57430"/>
                    <a:pt x="57430" y="0"/>
                    <a:pt x="128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990" y="-26755"/>
              <a:ext cx="698654" cy="338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學習和判別特徵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76551" y="6449361"/>
            <a:ext cx="2961641" cy="1535639"/>
            <a:chOff x="-3093" y="-43663"/>
            <a:chExt cx="672226" cy="3485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093" y="-43663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特徵分群與語意註記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4332794" y="1427380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5"/>
                </a:lnTo>
                <a:lnTo>
                  <a:pt x="0" y="137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4332794" y="3333229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4249279" y="5455350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6368238" y="856433"/>
            <a:ext cx="11844245" cy="8246556"/>
          </a:xfrm>
          <a:custGeom>
            <a:avLst/>
            <a:gdLst/>
            <a:ahLst/>
            <a:cxnLst/>
            <a:rect l="l" t="t" r="r" b="b"/>
            <a:pathLst>
              <a:path w="11844245" h="8246556">
                <a:moveTo>
                  <a:pt x="0" y="0"/>
                </a:moveTo>
                <a:lnTo>
                  <a:pt x="11844246" y="0"/>
                </a:lnTo>
                <a:lnTo>
                  <a:pt x="11844246" y="8246555"/>
                </a:lnTo>
                <a:lnTo>
                  <a:pt x="0" y="8246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249279" y="7489765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3263376" y="8603512"/>
            <a:ext cx="2948014" cy="1535639"/>
            <a:chOff x="0" y="-33338"/>
            <a:chExt cx="669133" cy="3485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3338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</a:t>
              </a:r>
              <a:r>
                <a:rPr lang="en-US" altLang="zh-CN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特徵分類模型預測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8" name="投影片編號版面配置區 37">
            <a:extLst>
              <a:ext uri="{FF2B5EF4-FFF2-40B4-BE49-F238E27FC236}">
                <a16:creationId xmlns:a16="http://schemas.microsoft.com/office/drawing/2014/main" id="{8948158F-868E-37A1-A2A4-BC1AD5E8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52019" y="61756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28563" y="8037841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8591032" y="5415151"/>
            <a:ext cx="9357174" cy="4710328"/>
          </a:xfrm>
          <a:custGeom>
            <a:avLst/>
            <a:gdLst/>
            <a:ahLst/>
            <a:cxnLst/>
            <a:rect l="l" t="t" r="r" b="b"/>
            <a:pathLst>
              <a:path w="9357174" h="4710328">
                <a:moveTo>
                  <a:pt x="0" y="0"/>
                </a:moveTo>
                <a:lnTo>
                  <a:pt x="9357174" y="0"/>
                </a:lnTo>
                <a:lnTo>
                  <a:pt x="9357174" y="4710328"/>
                </a:lnTo>
                <a:lnTo>
                  <a:pt x="0" y="4710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8591032" y="151308"/>
            <a:ext cx="9357174" cy="5181497"/>
          </a:xfrm>
          <a:custGeom>
            <a:avLst/>
            <a:gdLst/>
            <a:ahLst/>
            <a:cxnLst/>
            <a:rect l="l" t="t" r="r" b="b"/>
            <a:pathLst>
              <a:path w="9357174" h="5181497">
                <a:moveTo>
                  <a:pt x="0" y="0"/>
                </a:moveTo>
                <a:lnTo>
                  <a:pt x="9357174" y="0"/>
                </a:lnTo>
                <a:lnTo>
                  <a:pt x="9357174" y="5181498"/>
                </a:lnTo>
                <a:lnTo>
                  <a:pt x="0" y="5181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16" b="-101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015759" y="359611"/>
            <a:ext cx="3051273" cy="1611390"/>
            <a:chOff x="0" y="-30102"/>
            <a:chExt cx="692571" cy="3657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2571" cy="299075"/>
            </a:xfrm>
            <a:custGeom>
              <a:avLst/>
              <a:gdLst/>
              <a:ahLst/>
              <a:cxnLst/>
              <a:rect l="l" t="t" r="r" b="b"/>
              <a:pathLst>
                <a:path w="692571" h="299075">
                  <a:moveTo>
                    <a:pt x="129401" y="0"/>
                  </a:moveTo>
                  <a:lnTo>
                    <a:pt x="563170" y="0"/>
                  </a:lnTo>
                  <a:cubicBezTo>
                    <a:pt x="597489" y="0"/>
                    <a:pt x="630403" y="13633"/>
                    <a:pt x="654670" y="37901"/>
                  </a:cubicBezTo>
                  <a:cubicBezTo>
                    <a:pt x="678937" y="62168"/>
                    <a:pt x="692571" y="95082"/>
                    <a:pt x="692571" y="129401"/>
                  </a:cubicBezTo>
                  <a:lnTo>
                    <a:pt x="692571" y="169674"/>
                  </a:lnTo>
                  <a:cubicBezTo>
                    <a:pt x="692571" y="241140"/>
                    <a:pt x="634636" y="299075"/>
                    <a:pt x="563170" y="299075"/>
                  </a:cubicBezTo>
                  <a:lnTo>
                    <a:pt x="129401" y="299075"/>
                  </a:lnTo>
                  <a:cubicBezTo>
                    <a:pt x="95082" y="299075"/>
                    <a:pt x="62168" y="285441"/>
                    <a:pt x="37901" y="261174"/>
                  </a:cubicBezTo>
                  <a:cubicBezTo>
                    <a:pt x="13633" y="236906"/>
                    <a:pt x="0" y="203993"/>
                    <a:pt x="0" y="169674"/>
                  </a:cubicBezTo>
                  <a:lnTo>
                    <a:pt x="0" y="129401"/>
                  </a:lnTo>
                  <a:cubicBezTo>
                    <a:pt x="0" y="95082"/>
                    <a:pt x="13633" y="62168"/>
                    <a:pt x="37901" y="37901"/>
                  </a:cubicBezTo>
                  <a:cubicBezTo>
                    <a:pt x="62168" y="13633"/>
                    <a:pt x="95082" y="0"/>
                    <a:pt x="129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0102"/>
              <a:ext cx="692571" cy="365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時間序列長度標準化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90307" y="2405943"/>
            <a:ext cx="2906976" cy="1608297"/>
            <a:chOff x="-8669" y="-33338"/>
            <a:chExt cx="659818" cy="3650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1149" cy="298372"/>
            </a:xfrm>
            <a:custGeom>
              <a:avLst/>
              <a:gdLst/>
              <a:ahLst/>
              <a:cxnLst/>
              <a:rect l="l" t="t" r="r" b="b"/>
              <a:pathLst>
                <a:path w="651149" h="298372">
                  <a:moveTo>
                    <a:pt x="137633" y="0"/>
                  </a:moveTo>
                  <a:lnTo>
                    <a:pt x="513517" y="0"/>
                  </a:lnTo>
                  <a:cubicBezTo>
                    <a:pt x="589529" y="0"/>
                    <a:pt x="651149" y="61620"/>
                    <a:pt x="651149" y="137633"/>
                  </a:cubicBezTo>
                  <a:lnTo>
                    <a:pt x="651149" y="160740"/>
                  </a:lnTo>
                  <a:cubicBezTo>
                    <a:pt x="651149" y="236752"/>
                    <a:pt x="589529" y="298372"/>
                    <a:pt x="513517" y="298372"/>
                  </a:cubicBezTo>
                  <a:lnTo>
                    <a:pt x="137633" y="298372"/>
                  </a:lnTo>
                  <a:cubicBezTo>
                    <a:pt x="61620" y="298372"/>
                    <a:pt x="0" y="236752"/>
                    <a:pt x="0" y="160740"/>
                  </a:cubicBezTo>
                  <a:lnTo>
                    <a:pt x="0" y="137633"/>
                  </a:lnTo>
                  <a:cubicBezTo>
                    <a:pt x="0" y="61620"/>
                    <a:pt x="61620" y="0"/>
                    <a:pt x="137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8669" y="-33338"/>
              <a:ext cx="651149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標籤數值化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988957" y="4575670"/>
            <a:ext cx="3091248" cy="1490185"/>
            <a:chOff x="0" y="-36071"/>
            <a:chExt cx="701644" cy="3382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654" cy="271564"/>
            </a:xfrm>
            <a:custGeom>
              <a:avLst/>
              <a:gdLst/>
              <a:ahLst/>
              <a:cxnLst/>
              <a:rect l="l" t="t" r="r" b="b"/>
              <a:pathLst>
                <a:path w="698654" h="271564">
                  <a:moveTo>
                    <a:pt x="128274" y="0"/>
                  </a:moveTo>
                  <a:lnTo>
                    <a:pt x="570380" y="0"/>
                  </a:lnTo>
                  <a:cubicBezTo>
                    <a:pt x="604400" y="0"/>
                    <a:pt x="637027" y="13515"/>
                    <a:pt x="661083" y="37571"/>
                  </a:cubicBezTo>
                  <a:cubicBezTo>
                    <a:pt x="685139" y="61627"/>
                    <a:pt x="698654" y="94254"/>
                    <a:pt x="698654" y="128274"/>
                  </a:cubicBezTo>
                  <a:lnTo>
                    <a:pt x="698654" y="143289"/>
                  </a:lnTo>
                  <a:cubicBezTo>
                    <a:pt x="698654" y="214133"/>
                    <a:pt x="641224" y="271564"/>
                    <a:pt x="570380" y="271564"/>
                  </a:cubicBezTo>
                  <a:lnTo>
                    <a:pt x="128274" y="271564"/>
                  </a:lnTo>
                  <a:cubicBezTo>
                    <a:pt x="94254" y="271564"/>
                    <a:pt x="61627" y="258049"/>
                    <a:pt x="37571" y="233993"/>
                  </a:cubicBezTo>
                  <a:cubicBezTo>
                    <a:pt x="13515" y="209937"/>
                    <a:pt x="0" y="177310"/>
                    <a:pt x="0" y="143289"/>
                  </a:cubicBezTo>
                  <a:lnTo>
                    <a:pt x="0" y="128274"/>
                  </a:lnTo>
                  <a:cubicBezTo>
                    <a:pt x="0" y="57430"/>
                    <a:pt x="57430" y="0"/>
                    <a:pt x="128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990" y="-36071"/>
              <a:ext cx="698654" cy="338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學習和判別特徵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71330" y="6592814"/>
            <a:ext cx="3236868" cy="1535639"/>
            <a:chOff x="-3093" y="-46628"/>
            <a:chExt cx="672226" cy="3485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3093" y="-46628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特徵分群與語意註記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5058376" y="158389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5058376" y="3489746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974860" y="5611867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4960456" y="771684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3988957" y="8670522"/>
            <a:ext cx="2974814" cy="1535639"/>
            <a:chOff x="0" y="-53654"/>
            <a:chExt cx="675216" cy="3485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083" y="-53654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特徵分類模型預測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AE9F00A1-7D96-9D14-00A0-500D7CF5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1549233">
            <a:off x="1625630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829701" y="437329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6" name="Freeform 16"/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678561">
            <a:off x="-1118044" y="596801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405835">
            <a:off x="-594588" y="7830219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522517" y="4159952"/>
            <a:ext cx="12224415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初始輸入資料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shapelet_features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: 經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Shapelets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提取後之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特徵</a:t>
            </a:r>
            <a:endParaRPr lang="en-US" sz="3999" spc="-167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pred_labels：分類模型預測的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情境標籤</a:t>
            </a:r>
            <a:endParaRPr lang="en-US" sz="3999" spc="-167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599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annotated_shapelets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: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分群後所註記的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語義標籤</a:t>
            </a:r>
            <a:endParaRPr lang="en-US" sz="3999" spc="-167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2947392" y="8042778"/>
            <a:ext cx="12752246" cy="1673732"/>
          </a:xfrm>
          <a:custGeom>
            <a:avLst/>
            <a:gdLst/>
            <a:ahLst/>
            <a:cxnLst/>
            <a:rect l="l" t="t" r="r" b="b"/>
            <a:pathLst>
              <a:path w="12752246" h="1673732">
                <a:moveTo>
                  <a:pt x="0" y="0"/>
                </a:moveTo>
                <a:lnTo>
                  <a:pt x="12752246" y="0"/>
                </a:lnTo>
                <a:lnTo>
                  <a:pt x="12752246" y="1673732"/>
                </a:lnTo>
                <a:lnTo>
                  <a:pt x="0" y="1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4367143" y="-3763"/>
            <a:ext cx="1075405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Shapelets 關聯規則探勘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31266" y="1646209"/>
            <a:ext cx="12458318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對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Shapelets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特徵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分群注記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、</a:t>
            </a:r>
            <a:r>
              <a:rPr lang="en-US" sz="3999" spc="-167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分類模型預測</a:t>
            </a:r>
            <a:endParaRPr lang="en-US" sz="3999" spc="-167" dirty="0">
              <a:solidFill>
                <a:srgbClr val="FE35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主要應用演算法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603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Apriori（關聯規則分析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92485EC2-A41E-C190-FAC5-BD8F0E8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E4C24-B1FF-73D4-33DD-FA91F10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173164-0F19-D71F-7802-270EB9503B65}"/>
              </a:ext>
            </a:extLst>
          </p:cNvPr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76D208-6DF5-A88F-C9ED-526B665E4E7B}"/>
              </a:ext>
            </a:extLst>
          </p:cNvPr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0ED04CE-8B7E-DAA3-5101-13491D22FBD3}"/>
              </a:ext>
            </a:extLst>
          </p:cNvPr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38F93AA-1155-C809-58C8-1C408A4430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12ABCFA-5BC1-D7A5-CB59-1877A8FDC77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DB8FC6F-A26E-31FE-BCA4-04FBD980FAD3}"/>
              </a:ext>
            </a:extLst>
          </p:cNvPr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801CD1-F5B3-D64A-F443-9E40562ED4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5615B0B-CBEC-4547-4CA0-70D5C191566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E26F58F-0868-9E1D-FD5D-4BBF06E472DD}"/>
              </a:ext>
            </a:extLst>
          </p:cNvPr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0184DC9-C994-E3D7-DCB7-096D642658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E69A6A8-4D88-697D-8BE2-7025D224640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3CB1750-CB77-FE57-CB39-9FAFEBBBF351}"/>
              </a:ext>
            </a:extLst>
          </p:cNvPr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B82B1E5-0009-4FE3-94CE-911A720DEA86}"/>
              </a:ext>
            </a:extLst>
          </p:cNvPr>
          <p:cNvSpPr/>
          <p:nvPr/>
        </p:nvSpPr>
        <p:spPr>
          <a:xfrm rot="1549233">
            <a:off x="1625630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336807B-0807-0262-F6B7-5DD9A0560988}"/>
              </a:ext>
            </a:extLst>
          </p:cNvPr>
          <p:cNvSpPr txBox="1"/>
          <p:nvPr/>
        </p:nvSpPr>
        <p:spPr>
          <a:xfrm>
            <a:off x="1829701" y="437329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A30791D-9A7B-0D9D-214E-A60451BE7169}"/>
              </a:ext>
            </a:extLst>
          </p:cNvPr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4562C1A-07E0-A83A-D958-A7D6D80888C8}"/>
              </a:ext>
            </a:extLst>
          </p:cNvPr>
          <p:cNvSpPr/>
          <p:nvPr/>
        </p:nvSpPr>
        <p:spPr>
          <a:xfrm rot="678561">
            <a:off x="-1118044" y="596801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B533C0E-13A6-BED0-5D3C-C814D94F44EF}"/>
              </a:ext>
            </a:extLst>
          </p:cNvPr>
          <p:cNvSpPr/>
          <p:nvPr/>
        </p:nvSpPr>
        <p:spPr>
          <a:xfrm rot="1405835">
            <a:off x="-594588" y="7830219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9BFD8BA-9A11-5FBF-C442-EC00A56DB95F}"/>
              </a:ext>
            </a:extLst>
          </p:cNvPr>
          <p:cNvSpPr txBox="1"/>
          <p:nvPr/>
        </p:nvSpPr>
        <p:spPr>
          <a:xfrm>
            <a:off x="4367143" y="-3763"/>
            <a:ext cx="1075405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Shapelets 關聯規則探勘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A686A3D-1A9B-125A-D04C-89750F454F94}"/>
              </a:ext>
            </a:extLst>
          </p:cNvPr>
          <p:cNvSpPr txBox="1"/>
          <p:nvPr/>
        </p:nvSpPr>
        <p:spPr>
          <a:xfrm>
            <a:off x="3531266" y="1646209"/>
            <a:ext cx="12458318" cy="911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6039"/>
              </a:lnSpc>
              <a:buFont typeface="Arial"/>
              <a:buChar char="•"/>
            </a:pPr>
            <a:r>
              <a:rPr lang="en-US" altLang="zh-TW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Binarize_threshold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（本研究設定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為 </a:t>
            </a:r>
            <a:r>
              <a:rPr lang="en-US" altLang="zh-CN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0.2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r>
              <a:rPr lang="en-US" altLang="zh-TW" dirty="0">
                <a:sym typeface="Play Bold"/>
              </a:rPr>
              <a:t> 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説明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一個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</a:t>
            </a:r>
            <a:r>
              <a:rPr lang="en-US" altLang="zh-TW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hapelet</a:t>
            </a:r>
            <a:r>
              <a:rPr lang="en-US" altLang="zh-TW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是否</a:t>
            </a:r>
            <a:r>
              <a:rPr lang="zh-CN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出現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在音訊樣本中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只要相似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度大於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altLang="zh-TW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threshold</a:t>
            </a:r>
            <a:r>
              <a:rPr lang="en-US" altLang="zh-TW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，就認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為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有出現</a:t>
            </a:r>
            <a:endParaRPr lang="en-US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1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：</a:t>
            </a:r>
            <a:r>
              <a:rPr lang="zh-CN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有出現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，</a:t>
            </a:r>
            <a:r>
              <a:rPr lang="en-US" altLang="zh-CN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0</a:t>
            </a:r>
            <a:r>
              <a:rPr lang="zh-CN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：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未出現</a:t>
            </a:r>
            <a:endParaRPr lang="en-US" altLang="zh-TW" sz="3999" spc="-167" dirty="0">
              <a:solidFill>
                <a:srgbClr val="FF000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基於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激活率（</a:t>
            </a:r>
            <a:r>
              <a:rPr lang="en-US" altLang="zh-TW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Activation Rate </a:t>
            </a:r>
            <a:r>
              <a:rPr lang="zh-TW" altLang="en-US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）</a:t>
            </a: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設定閾值</a:t>
            </a: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r>
              <a:rPr lang="zh-TW" alt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理想數值範圍：</a:t>
            </a:r>
            <a:r>
              <a:rPr lang="en-US" altLang="zh-TW" sz="3999" spc="-167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0.05 ~ 0.5</a:t>
            </a:r>
          </a:p>
          <a:p>
            <a:pPr marL="1320799" lvl="2" indent="-431800">
              <a:lnSpc>
                <a:spcPts val="6039"/>
              </a:lnSpc>
              <a:buFont typeface="Arial"/>
              <a:buChar char="•"/>
            </a:pPr>
            <a:endParaRPr lang="en-US" altLang="zh-TW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F578E939-A08A-9BC8-1082-1D64521C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DA43912-9371-02B5-BA02-FEB18CE62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770" y="6266032"/>
            <a:ext cx="7319558" cy="26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4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7269044" y="5346918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086810" y="7500199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1222452" y="681499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1629514">
            <a:off x="17389962" y="8706241"/>
            <a:ext cx="123139" cy="1231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898957" y="-333383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549233">
            <a:off x="14195302" y="-264905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0"/>
                </a:lnTo>
                <a:lnTo>
                  <a:pt x="0" y="2587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33414" y="2217117"/>
            <a:ext cx="15627020" cy="5977335"/>
          </a:xfrm>
          <a:custGeom>
            <a:avLst/>
            <a:gdLst/>
            <a:ahLst/>
            <a:cxnLst/>
            <a:rect l="l" t="t" r="r" b="b"/>
            <a:pathLst>
              <a:path w="15627020" h="5977335">
                <a:moveTo>
                  <a:pt x="0" y="0"/>
                </a:moveTo>
                <a:lnTo>
                  <a:pt x="15627021" y="0"/>
                </a:lnTo>
                <a:lnTo>
                  <a:pt x="15627021" y="5977335"/>
                </a:lnTo>
                <a:lnTo>
                  <a:pt x="0" y="5977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899850" y="626753"/>
            <a:ext cx="848830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主要程式分析流程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762F3416-83BA-AB17-C6DC-BE6F2196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48857" y="6281909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25401" y="8063116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170938" y="732316"/>
            <a:ext cx="2852028" cy="1608297"/>
            <a:chOff x="-3803" y="-33338"/>
            <a:chExt cx="647346" cy="365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3543" cy="298372"/>
            </a:xfrm>
            <a:custGeom>
              <a:avLst/>
              <a:gdLst/>
              <a:ahLst/>
              <a:cxnLst/>
              <a:rect l="l" t="t" r="r" b="b"/>
              <a:pathLst>
                <a:path w="643543" h="298372">
                  <a:moveTo>
                    <a:pt x="139259" y="0"/>
                  </a:moveTo>
                  <a:lnTo>
                    <a:pt x="504284" y="0"/>
                  </a:lnTo>
                  <a:cubicBezTo>
                    <a:pt x="581195" y="0"/>
                    <a:pt x="643543" y="62348"/>
                    <a:pt x="643543" y="139259"/>
                  </a:cubicBezTo>
                  <a:lnTo>
                    <a:pt x="643543" y="159113"/>
                  </a:lnTo>
                  <a:cubicBezTo>
                    <a:pt x="643543" y="236024"/>
                    <a:pt x="581195" y="298372"/>
                    <a:pt x="504284" y="298372"/>
                  </a:cubicBezTo>
                  <a:lnTo>
                    <a:pt x="139259" y="298372"/>
                  </a:lnTo>
                  <a:cubicBezTo>
                    <a:pt x="62348" y="298372"/>
                    <a:pt x="0" y="236024"/>
                    <a:pt x="0" y="159113"/>
                  </a:cubicBezTo>
                  <a:lnTo>
                    <a:pt x="0" y="139259"/>
                  </a:lnTo>
                  <a:cubicBezTo>
                    <a:pt x="0" y="62348"/>
                    <a:pt x="62348" y="0"/>
                    <a:pt x="139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803" y="-33338"/>
              <a:ext cx="643543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樣本輸入與標籤分佈檢查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  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137429" y="3064732"/>
            <a:ext cx="2885538" cy="1608297"/>
            <a:chOff x="-3803" y="-34175"/>
            <a:chExt cx="654952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1149" cy="298372"/>
            </a:xfrm>
            <a:custGeom>
              <a:avLst/>
              <a:gdLst/>
              <a:ahLst/>
              <a:cxnLst/>
              <a:rect l="l" t="t" r="r" b="b"/>
              <a:pathLst>
                <a:path w="651149" h="298372">
                  <a:moveTo>
                    <a:pt x="137633" y="0"/>
                  </a:moveTo>
                  <a:lnTo>
                    <a:pt x="513517" y="0"/>
                  </a:lnTo>
                  <a:cubicBezTo>
                    <a:pt x="589529" y="0"/>
                    <a:pt x="651149" y="61620"/>
                    <a:pt x="651149" y="137633"/>
                  </a:cubicBezTo>
                  <a:lnTo>
                    <a:pt x="651149" y="160740"/>
                  </a:lnTo>
                  <a:cubicBezTo>
                    <a:pt x="651149" y="236752"/>
                    <a:pt x="589529" y="298372"/>
                    <a:pt x="513517" y="298372"/>
                  </a:cubicBezTo>
                  <a:lnTo>
                    <a:pt x="137633" y="298372"/>
                  </a:lnTo>
                  <a:cubicBezTo>
                    <a:pt x="61620" y="298372"/>
                    <a:pt x="0" y="236752"/>
                    <a:pt x="0" y="160740"/>
                  </a:cubicBezTo>
                  <a:lnTo>
                    <a:pt x="0" y="137633"/>
                  </a:lnTo>
                  <a:cubicBezTo>
                    <a:pt x="0" y="61620"/>
                    <a:pt x="61620" y="0"/>
                    <a:pt x="1376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3803" y="-34175"/>
              <a:ext cx="651149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Shapelets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特徵二值化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61852" y="5549018"/>
            <a:ext cx="3207182" cy="1196434"/>
            <a:chOff x="0" y="0"/>
            <a:chExt cx="727959" cy="2715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7959" cy="271564"/>
            </a:xfrm>
            <a:custGeom>
              <a:avLst/>
              <a:gdLst/>
              <a:ahLst/>
              <a:cxnLst/>
              <a:rect l="l" t="t" r="r" b="b"/>
              <a:pathLst>
                <a:path w="727959" h="271564">
                  <a:moveTo>
                    <a:pt x="123111" y="0"/>
                  </a:moveTo>
                  <a:lnTo>
                    <a:pt x="604848" y="0"/>
                  </a:lnTo>
                  <a:cubicBezTo>
                    <a:pt x="672840" y="0"/>
                    <a:pt x="727959" y="55118"/>
                    <a:pt x="727959" y="123111"/>
                  </a:cubicBezTo>
                  <a:lnTo>
                    <a:pt x="727959" y="148453"/>
                  </a:lnTo>
                  <a:cubicBezTo>
                    <a:pt x="727959" y="181104"/>
                    <a:pt x="714988" y="212418"/>
                    <a:pt x="691900" y="235505"/>
                  </a:cubicBezTo>
                  <a:cubicBezTo>
                    <a:pt x="668813" y="258593"/>
                    <a:pt x="637499" y="271564"/>
                    <a:pt x="604848" y="271564"/>
                  </a:cubicBezTo>
                  <a:lnTo>
                    <a:pt x="123111" y="271564"/>
                  </a:lnTo>
                  <a:cubicBezTo>
                    <a:pt x="90460" y="271564"/>
                    <a:pt x="59146" y="258593"/>
                    <a:pt x="36058" y="235505"/>
                  </a:cubicBezTo>
                  <a:cubicBezTo>
                    <a:pt x="12971" y="212418"/>
                    <a:pt x="0" y="181104"/>
                    <a:pt x="0" y="148453"/>
                  </a:cubicBezTo>
                  <a:lnTo>
                    <a:pt x="0" y="123111"/>
                  </a:lnTo>
                  <a:cubicBezTo>
                    <a:pt x="0" y="90460"/>
                    <a:pt x="12971" y="59146"/>
                    <a:pt x="36058" y="36058"/>
                  </a:cubicBezTo>
                  <a:cubicBezTo>
                    <a:pt x="59146" y="12971"/>
                    <a:pt x="90460" y="0"/>
                    <a:pt x="1231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27959" cy="338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建立初始交易矩陣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91436" y="7691464"/>
            <a:ext cx="2948014" cy="1535639"/>
            <a:chOff x="0" y="-33338"/>
            <a:chExt cx="669133" cy="3485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9133" cy="281880"/>
            </a:xfrm>
            <a:custGeom>
              <a:avLst/>
              <a:gdLst/>
              <a:ahLst/>
              <a:cxnLst/>
              <a:rect l="l" t="t" r="r" b="b"/>
              <a:pathLst>
                <a:path w="669133" h="281880">
                  <a:moveTo>
                    <a:pt x="133934" y="0"/>
                  </a:moveTo>
                  <a:lnTo>
                    <a:pt x="535200" y="0"/>
                  </a:lnTo>
                  <a:cubicBezTo>
                    <a:pt x="570721" y="0"/>
                    <a:pt x="604788" y="14111"/>
                    <a:pt x="629905" y="39228"/>
                  </a:cubicBezTo>
                  <a:cubicBezTo>
                    <a:pt x="655022" y="64346"/>
                    <a:pt x="669133" y="98412"/>
                    <a:pt x="669133" y="133934"/>
                  </a:cubicBezTo>
                  <a:lnTo>
                    <a:pt x="669133" y="147947"/>
                  </a:lnTo>
                  <a:cubicBezTo>
                    <a:pt x="669133" y="221916"/>
                    <a:pt x="609169" y="281880"/>
                    <a:pt x="535200" y="281880"/>
                  </a:cubicBezTo>
                  <a:lnTo>
                    <a:pt x="133934" y="281880"/>
                  </a:lnTo>
                  <a:cubicBezTo>
                    <a:pt x="59964" y="281880"/>
                    <a:pt x="0" y="221916"/>
                    <a:pt x="0" y="147947"/>
                  </a:cubicBezTo>
                  <a:lnTo>
                    <a:pt x="0" y="133934"/>
                  </a:lnTo>
                  <a:cubicBezTo>
                    <a:pt x="0" y="59964"/>
                    <a:pt x="59964" y="0"/>
                    <a:pt x="133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3338"/>
              <a:ext cx="669133" cy="34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加入與簡化標籤（語義、情境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）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5117569" y="1901140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5034053" y="4273573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5034053" y="646064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7682272" y="355788"/>
            <a:ext cx="10397213" cy="9604425"/>
          </a:xfrm>
          <a:custGeom>
            <a:avLst/>
            <a:gdLst/>
            <a:ahLst/>
            <a:cxnLst/>
            <a:rect l="l" t="t" r="r" b="b"/>
            <a:pathLst>
              <a:path w="10397213" h="9604425">
                <a:moveTo>
                  <a:pt x="0" y="0"/>
                </a:moveTo>
                <a:lnTo>
                  <a:pt x="10397212" y="0"/>
                </a:lnTo>
                <a:lnTo>
                  <a:pt x="10397212" y="9604425"/>
                </a:lnTo>
                <a:lnTo>
                  <a:pt x="0" y="9604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投影片編號版面配置區 33">
            <a:extLst>
              <a:ext uri="{FF2B5EF4-FFF2-40B4-BE49-F238E27FC236}">
                <a16:creationId xmlns:a16="http://schemas.microsoft.com/office/drawing/2014/main" id="{68F28137-D7CC-E80D-41E6-18B23000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60337" y="6163292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36881" y="8025492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043481" y="-1"/>
            <a:ext cx="3167001" cy="1608297"/>
            <a:chOff x="0" y="-19645"/>
            <a:chExt cx="718838" cy="365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8838" cy="298372"/>
            </a:xfrm>
            <a:custGeom>
              <a:avLst/>
              <a:gdLst/>
              <a:ahLst/>
              <a:cxnLst/>
              <a:rect l="l" t="t" r="r" b="b"/>
              <a:pathLst>
                <a:path w="718838" h="298372">
                  <a:moveTo>
                    <a:pt x="124672" y="0"/>
                  </a:moveTo>
                  <a:lnTo>
                    <a:pt x="594166" y="0"/>
                  </a:lnTo>
                  <a:cubicBezTo>
                    <a:pt x="663020" y="0"/>
                    <a:pt x="718838" y="55818"/>
                    <a:pt x="718838" y="124672"/>
                  </a:cubicBezTo>
                  <a:lnTo>
                    <a:pt x="718838" y="173700"/>
                  </a:lnTo>
                  <a:cubicBezTo>
                    <a:pt x="718838" y="242555"/>
                    <a:pt x="663020" y="298372"/>
                    <a:pt x="594166" y="298372"/>
                  </a:cubicBezTo>
                  <a:lnTo>
                    <a:pt x="124672" y="298372"/>
                  </a:lnTo>
                  <a:cubicBezTo>
                    <a:pt x="55818" y="298372"/>
                    <a:pt x="0" y="242555"/>
                    <a:pt x="0" y="173700"/>
                  </a:cubicBezTo>
                  <a:lnTo>
                    <a:pt x="0" y="124672"/>
                  </a:lnTo>
                  <a:cubicBezTo>
                    <a:pt x="0" y="55818"/>
                    <a:pt x="55818" y="0"/>
                    <a:pt x="12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645"/>
              <a:ext cx="718838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更新交易矩陣與布林值轉換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1229" y="2208478"/>
            <a:ext cx="3209253" cy="1608297"/>
            <a:chOff x="0" y="-36829"/>
            <a:chExt cx="728428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2257" cy="298372"/>
            </a:xfrm>
            <a:custGeom>
              <a:avLst/>
              <a:gdLst/>
              <a:ahLst/>
              <a:cxnLst/>
              <a:rect l="l" t="t" r="r" b="b"/>
              <a:pathLst>
                <a:path w="722257" h="298372">
                  <a:moveTo>
                    <a:pt x="124082" y="0"/>
                  </a:moveTo>
                  <a:lnTo>
                    <a:pt x="598175" y="0"/>
                  </a:lnTo>
                  <a:cubicBezTo>
                    <a:pt x="666704" y="0"/>
                    <a:pt x="722257" y="55554"/>
                    <a:pt x="722257" y="124082"/>
                  </a:cubicBezTo>
                  <a:lnTo>
                    <a:pt x="722257" y="174290"/>
                  </a:lnTo>
                  <a:cubicBezTo>
                    <a:pt x="722257" y="242819"/>
                    <a:pt x="666704" y="298372"/>
                    <a:pt x="598175" y="298372"/>
                  </a:cubicBezTo>
                  <a:lnTo>
                    <a:pt x="124082" y="298372"/>
                  </a:lnTo>
                  <a:cubicBezTo>
                    <a:pt x="55554" y="298372"/>
                    <a:pt x="0" y="242819"/>
                    <a:pt x="0" y="174290"/>
                  </a:cubicBezTo>
                  <a:lnTo>
                    <a:pt x="0" y="124082"/>
                  </a:lnTo>
                  <a:cubicBezTo>
                    <a:pt x="0" y="55554"/>
                    <a:pt x="55554" y="0"/>
                    <a:pt x="124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71" y="-36829"/>
              <a:ext cx="722257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Apriori</a:t>
              </a:r>
              <a:r>
                <a:rPr lang="en-US" sz="3000" spc="-65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標準關聯規則探勘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69145" y="4541552"/>
            <a:ext cx="3167001" cy="1484757"/>
            <a:chOff x="0" y="-45222"/>
            <a:chExt cx="718838" cy="3370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838" cy="270332"/>
            </a:xfrm>
            <a:custGeom>
              <a:avLst/>
              <a:gdLst/>
              <a:ahLst/>
              <a:cxnLst/>
              <a:rect l="l" t="t" r="r" b="b"/>
              <a:pathLst>
                <a:path w="718838" h="270332">
                  <a:moveTo>
                    <a:pt x="124672" y="0"/>
                  </a:moveTo>
                  <a:lnTo>
                    <a:pt x="594166" y="0"/>
                  </a:lnTo>
                  <a:cubicBezTo>
                    <a:pt x="663020" y="0"/>
                    <a:pt x="718838" y="55818"/>
                    <a:pt x="718838" y="124672"/>
                  </a:cubicBezTo>
                  <a:lnTo>
                    <a:pt x="718838" y="145659"/>
                  </a:lnTo>
                  <a:cubicBezTo>
                    <a:pt x="718838" y="214514"/>
                    <a:pt x="663020" y="270332"/>
                    <a:pt x="594166" y="270332"/>
                  </a:cubicBezTo>
                  <a:lnTo>
                    <a:pt x="124672" y="270332"/>
                  </a:lnTo>
                  <a:cubicBezTo>
                    <a:pt x="55818" y="270332"/>
                    <a:pt x="0" y="214514"/>
                    <a:pt x="0" y="145659"/>
                  </a:cubicBezTo>
                  <a:lnTo>
                    <a:pt x="0" y="124672"/>
                  </a:lnTo>
                  <a:cubicBezTo>
                    <a:pt x="0" y="55818"/>
                    <a:pt x="55818" y="0"/>
                    <a:pt x="12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5222"/>
              <a:ext cx="718838" cy="337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Apriori</a:t>
              </a:r>
              <a:r>
                <a:rPr lang="en-US" sz="3000" spc="-65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環境特定關聯規則探勘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5121255" y="1257017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5013962" y="347080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5"/>
                </a:lnTo>
                <a:lnTo>
                  <a:pt x="0" y="137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5013962" y="5820053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3559841" y="7024806"/>
            <a:ext cx="3771022" cy="1044430"/>
            <a:chOff x="0" y="0"/>
            <a:chExt cx="797577" cy="237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7577" cy="237062"/>
            </a:xfrm>
            <a:custGeom>
              <a:avLst/>
              <a:gdLst/>
              <a:ahLst/>
              <a:cxnLst/>
              <a:rect l="l" t="t" r="r" b="b"/>
              <a:pathLst>
                <a:path w="797577" h="237062">
                  <a:moveTo>
                    <a:pt x="112364" y="0"/>
                  </a:moveTo>
                  <a:lnTo>
                    <a:pt x="685213" y="0"/>
                  </a:lnTo>
                  <a:cubicBezTo>
                    <a:pt x="747270" y="0"/>
                    <a:pt x="797577" y="50307"/>
                    <a:pt x="797577" y="112364"/>
                  </a:cubicBezTo>
                  <a:lnTo>
                    <a:pt x="797577" y="124698"/>
                  </a:lnTo>
                  <a:cubicBezTo>
                    <a:pt x="797577" y="186755"/>
                    <a:pt x="747270" y="237062"/>
                    <a:pt x="685213" y="237062"/>
                  </a:cubicBezTo>
                  <a:lnTo>
                    <a:pt x="112364" y="237062"/>
                  </a:lnTo>
                  <a:cubicBezTo>
                    <a:pt x="50307" y="237062"/>
                    <a:pt x="0" y="186755"/>
                    <a:pt x="0" y="124698"/>
                  </a:cubicBezTo>
                  <a:lnTo>
                    <a:pt x="0" y="112364"/>
                  </a:lnTo>
                  <a:cubicBezTo>
                    <a:pt x="0" y="50307"/>
                    <a:pt x="50307" y="0"/>
                    <a:pt x="112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797577" cy="30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關聯規則整合與過濾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5013962" y="7784762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3861852" y="9162456"/>
            <a:ext cx="3167001" cy="1044430"/>
            <a:chOff x="0" y="0"/>
            <a:chExt cx="718838" cy="2370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18838" cy="237062"/>
            </a:xfrm>
            <a:custGeom>
              <a:avLst/>
              <a:gdLst/>
              <a:ahLst/>
              <a:cxnLst/>
              <a:rect l="l" t="t" r="r" b="b"/>
              <a:pathLst>
                <a:path w="718838" h="237062">
                  <a:moveTo>
                    <a:pt x="118531" y="0"/>
                  </a:moveTo>
                  <a:lnTo>
                    <a:pt x="600307" y="0"/>
                  </a:lnTo>
                  <a:cubicBezTo>
                    <a:pt x="665770" y="0"/>
                    <a:pt x="718838" y="53068"/>
                    <a:pt x="718838" y="118531"/>
                  </a:cubicBezTo>
                  <a:lnTo>
                    <a:pt x="718838" y="118531"/>
                  </a:lnTo>
                  <a:cubicBezTo>
                    <a:pt x="718838" y="149968"/>
                    <a:pt x="706350" y="180116"/>
                    <a:pt x="684121" y="202345"/>
                  </a:cubicBezTo>
                  <a:cubicBezTo>
                    <a:pt x="661892" y="224574"/>
                    <a:pt x="631744" y="237062"/>
                    <a:pt x="600307" y="237062"/>
                  </a:cubicBezTo>
                  <a:lnTo>
                    <a:pt x="118531" y="237062"/>
                  </a:lnTo>
                  <a:cubicBezTo>
                    <a:pt x="87095" y="237062"/>
                    <a:pt x="56946" y="224574"/>
                    <a:pt x="34717" y="202345"/>
                  </a:cubicBezTo>
                  <a:cubicBezTo>
                    <a:pt x="12488" y="180116"/>
                    <a:pt x="0" y="149968"/>
                    <a:pt x="0" y="118531"/>
                  </a:cubicBezTo>
                  <a:lnTo>
                    <a:pt x="0" y="118531"/>
                  </a:lnTo>
                  <a:cubicBezTo>
                    <a:pt x="0" y="87095"/>
                    <a:pt x="12488" y="56946"/>
                    <a:pt x="34717" y="34717"/>
                  </a:cubicBezTo>
                  <a:cubicBezTo>
                    <a:pt x="56946" y="12488"/>
                    <a:pt x="87095" y="0"/>
                    <a:pt x="1185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718838" cy="30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排序與覆蓋檢查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>
            <a:off x="8943423" y="86549"/>
            <a:ext cx="7533148" cy="4583664"/>
          </a:xfrm>
          <a:custGeom>
            <a:avLst/>
            <a:gdLst/>
            <a:ahLst/>
            <a:cxnLst/>
            <a:rect l="l" t="t" r="r" b="b"/>
            <a:pathLst>
              <a:path w="7533148" h="4583664">
                <a:moveTo>
                  <a:pt x="0" y="0"/>
                </a:moveTo>
                <a:lnTo>
                  <a:pt x="7533147" y="0"/>
                </a:lnTo>
                <a:lnTo>
                  <a:pt x="7533147" y="4583664"/>
                </a:lnTo>
                <a:lnTo>
                  <a:pt x="0" y="4583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42" b="-74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8888746" y="4979712"/>
            <a:ext cx="7587824" cy="5264053"/>
          </a:xfrm>
          <a:custGeom>
            <a:avLst/>
            <a:gdLst/>
            <a:ahLst/>
            <a:cxnLst/>
            <a:rect l="l" t="t" r="r" b="b"/>
            <a:pathLst>
              <a:path w="7587824" h="5264053">
                <a:moveTo>
                  <a:pt x="0" y="0"/>
                </a:moveTo>
                <a:lnTo>
                  <a:pt x="7587824" y="0"/>
                </a:lnTo>
                <a:lnTo>
                  <a:pt x="7587824" y="5264052"/>
                </a:lnTo>
                <a:lnTo>
                  <a:pt x="0" y="5264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4BD96D25-4D4B-2F1A-E370-F0728E51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681052" y="2440573"/>
            <a:ext cx="6471751" cy="6285688"/>
          </a:xfrm>
          <a:custGeom>
            <a:avLst/>
            <a:gdLst/>
            <a:ahLst/>
            <a:cxnLst/>
            <a:rect l="l" t="t" r="r" b="b"/>
            <a:pathLst>
              <a:path w="6471751" h="6285688">
                <a:moveTo>
                  <a:pt x="0" y="0"/>
                </a:moveTo>
                <a:lnTo>
                  <a:pt x="6471751" y="0"/>
                </a:lnTo>
                <a:lnTo>
                  <a:pt x="6471751" y="6285688"/>
                </a:lnTo>
                <a:lnTo>
                  <a:pt x="0" y="628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871743" y="6949377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046792" y="-161925"/>
            <a:ext cx="995621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研究動機</a:t>
            </a:r>
          </a:p>
        </p:txBody>
      </p:sp>
      <p:grpSp>
        <p:nvGrpSpPr>
          <p:cNvPr id="25" name="Group 25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3055239">
            <a:off x="14804236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4" y="0"/>
                </a:lnTo>
                <a:lnTo>
                  <a:pt x="3475774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-1244075" flipH="1">
            <a:off x="-935826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3633476" y="2076867"/>
            <a:ext cx="11806642" cy="701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在現代社會中，寵物已成為許多人生活中的重要伴侶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然而，與人類不同，動物如貓咪無法透過語言表達情緒，導致飼主常誤解其需求或不適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例如貓在等待餵食時可能發出興奮的高頻呼叫，在被隔離時則呈現低沉的哀鳴，而被梳毛時的聲音可能混合不滿與放鬆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這些情境下的叫聲型態差異雖然明顯，但缺乏系統化分析工具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因此本研究旨在利用聲音訊號分析技術，運用</a:t>
            </a:r>
            <a:r>
              <a:rPr lang="en-US" sz="2643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SHAPELET </a:t>
            </a: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針對時間序列資料進行特徵擷取，捕捉貓叫聲的關鍵模式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隨後透過關聯規則探勘探索這些模式與情境（如等待餵食、隔離或梳毛）的因果關係與關聯強度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期望揭示隱藏的行為線索、為後續動物行為辨識研究提供參考框架</a:t>
            </a:r>
            <a:endParaRPr lang="en-US" sz="2643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4" name="投影片編號版面配置區 33">
            <a:extLst>
              <a:ext uri="{FF2B5EF4-FFF2-40B4-BE49-F238E27FC236}">
                <a16:creationId xmlns:a16="http://schemas.microsoft.com/office/drawing/2014/main" id="{341C57BA-E936-1B9C-9342-CCB46CC5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7163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254921" y="608966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731465" y="7951860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043481" y="67441"/>
            <a:ext cx="3179520" cy="1333653"/>
            <a:chOff x="0" y="-4337"/>
            <a:chExt cx="718838" cy="3027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8838" cy="298372"/>
            </a:xfrm>
            <a:custGeom>
              <a:avLst/>
              <a:gdLst/>
              <a:ahLst/>
              <a:cxnLst/>
              <a:rect l="l" t="t" r="r" b="b"/>
              <a:pathLst>
                <a:path w="718838" h="298372">
                  <a:moveTo>
                    <a:pt x="124672" y="0"/>
                  </a:moveTo>
                  <a:lnTo>
                    <a:pt x="594166" y="0"/>
                  </a:lnTo>
                  <a:cubicBezTo>
                    <a:pt x="663020" y="0"/>
                    <a:pt x="718838" y="55818"/>
                    <a:pt x="718838" y="124672"/>
                  </a:cubicBezTo>
                  <a:lnTo>
                    <a:pt x="718838" y="173700"/>
                  </a:lnTo>
                  <a:cubicBezTo>
                    <a:pt x="718838" y="242555"/>
                    <a:pt x="663020" y="298372"/>
                    <a:pt x="594166" y="298372"/>
                  </a:cubicBezTo>
                  <a:lnTo>
                    <a:pt x="124672" y="298372"/>
                  </a:lnTo>
                  <a:cubicBezTo>
                    <a:pt x="55818" y="298372"/>
                    <a:pt x="0" y="242555"/>
                    <a:pt x="0" y="173700"/>
                  </a:cubicBezTo>
                  <a:lnTo>
                    <a:pt x="0" y="124672"/>
                  </a:lnTo>
                  <a:cubicBezTo>
                    <a:pt x="0" y="55818"/>
                    <a:pt x="55818" y="0"/>
                    <a:pt x="12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284" y="-4337"/>
              <a:ext cx="639660" cy="302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更新交易矩陣與布林值轉換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997506" y="2196644"/>
            <a:ext cx="3185788" cy="1608297"/>
            <a:chOff x="-845" y="-39515"/>
            <a:chExt cx="723102" cy="365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2257" cy="298372"/>
            </a:xfrm>
            <a:custGeom>
              <a:avLst/>
              <a:gdLst/>
              <a:ahLst/>
              <a:cxnLst/>
              <a:rect l="l" t="t" r="r" b="b"/>
              <a:pathLst>
                <a:path w="722257" h="298372">
                  <a:moveTo>
                    <a:pt x="124082" y="0"/>
                  </a:moveTo>
                  <a:lnTo>
                    <a:pt x="598175" y="0"/>
                  </a:lnTo>
                  <a:cubicBezTo>
                    <a:pt x="666704" y="0"/>
                    <a:pt x="722257" y="55554"/>
                    <a:pt x="722257" y="124082"/>
                  </a:cubicBezTo>
                  <a:lnTo>
                    <a:pt x="722257" y="174290"/>
                  </a:lnTo>
                  <a:cubicBezTo>
                    <a:pt x="722257" y="242819"/>
                    <a:pt x="666704" y="298372"/>
                    <a:pt x="598175" y="298372"/>
                  </a:cubicBezTo>
                  <a:lnTo>
                    <a:pt x="124082" y="298372"/>
                  </a:lnTo>
                  <a:cubicBezTo>
                    <a:pt x="55554" y="298372"/>
                    <a:pt x="0" y="242819"/>
                    <a:pt x="0" y="174290"/>
                  </a:cubicBezTo>
                  <a:lnTo>
                    <a:pt x="0" y="124082"/>
                  </a:lnTo>
                  <a:cubicBezTo>
                    <a:pt x="0" y="55554"/>
                    <a:pt x="55554" y="0"/>
                    <a:pt x="1240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845" y="-39515"/>
              <a:ext cx="722257" cy="36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Apriori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標準關聯規則探勘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969145" y="4554659"/>
            <a:ext cx="3180174" cy="1484757"/>
            <a:chOff x="0" y="-42247"/>
            <a:chExt cx="721828" cy="3370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838" cy="270332"/>
            </a:xfrm>
            <a:custGeom>
              <a:avLst/>
              <a:gdLst/>
              <a:ahLst/>
              <a:cxnLst/>
              <a:rect l="l" t="t" r="r" b="b"/>
              <a:pathLst>
                <a:path w="718838" h="270332">
                  <a:moveTo>
                    <a:pt x="124672" y="0"/>
                  </a:moveTo>
                  <a:lnTo>
                    <a:pt x="594166" y="0"/>
                  </a:lnTo>
                  <a:cubicBezTo>
                    <a:pt x="663020" y="0"/>
                    <a:pt x="718838" y="55818"/>
                    <a:pt x="718838" y="124672"/>
                  </a:cubicBezTo>
                  <a:lnTo>
                    <a:pt x="718838" y="145659"/>
                  </a:lnTo>
                  <a:cubicBezTo>
                    <a:pt x="718838" y="214514"/>
                    <a:pt x="663020" y="270332"/>
                    <a:pt x="594166" y="270332"/>
                  </a:cubicBezTo>
                  <a:lnTo>
                    <a:pt x="124672" y="270332"/>
                  </a:lnTo>
                  <a:cubicBezTo>
                    <a:pt x="55818" y="270332"/>
                    <a:pt x="0" y="214514"/>
                    <a:pt x="0" y="145659"/>
                  </a:cubicBezTo>
                  <a:lnTo>
                    <a:pt x="0" y="124672"/>
                  </a:lnTo>
                  <a:cubicBezTo>
                    <a:pt x="0" y="55818"/>
                    <a:pt x="55818" y="0"/>
                    <a:pt x="12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990" y="-42247"/>
              <a:ext cx="718838" cy="337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Apriori</a:t>
              </a:r>
              <a:r>
                <a:rPr lang="en-US" sz="3000" spc="-65" dirty="0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 </a:t>
              </a: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環境特定關聯規則探勘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5121255" y="1257017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5013962" y="3470808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5"/>
                </a:lnTo>
                <a:lnTo>
                  <a:pt x="0" y="137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5013962" y="5820053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3549289" y="6977026"/>
            <a:ext cx="3709997" cy="1065447"/>
            <a:chOff x="0" y="0"/>
            <a:chExt cx="797577" cy="237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7577" cy="237062"/>
            </a:xfrm>
            <a:custGeom>
              <a:avLst/>
              <a:gdLst/>
              <a:ahLst/>
              <a:cxnLst/>
              <a:rect l="l" t="t" r="r" b="b"/>
              <a:pathLst>
                <a:path w="797577" h="237062">
                  <a:moveTo>
                    <a:pt x="112364" y="0"/>
                  </a:moveTo>
                  <a:lnTo>
                    <a:pt x="685213" y="0"/>
                  </a:lnTo>
                  <a:cubicBezTo>
                    <a:pt x="747270" y="0"/>
                    <a:pt x="797577" y="50307"/>
                    <a:pt x="797577" y="112364"/>
                  </a:cubicBezTo>
                  <a:lnTo>
                    <a:pt x="797577" y="124698"/>
                  </a:lnTo>
                  <a:cubicBezTo>
                    <a:pt x="797577" y="186755"/>
                    <a:pt x="747270" y="237062"/>
                    <a:pt x="685213" y="237062"/>
                  </a:cubicBezTo>
                  <a:lnTo>
                    <a:pt x="112364" y="237062"/>
                  </a:lnTo>
                  <a:cubicBezTo>
                    <a:pt x="50307" y="237062"/>
                    <a:pt x="0" y="186755"/>
                    <a:pt x="0" y="124698"/>
                  </a:cubicBezTo>
                  <a:lnTo>
                    <a:pt x="0" y="112364"/>
                  </a:lnTo>
                  <a:cubicBezTo>
                    <a:pt x="0" y="50307"/>
                    <a:pt x="50307" y="0"/>
                    <a:pt x="1123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797577" cy="30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777A67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關聯規則整合與過濾</a:t>
              </a:r>
              <a:endParaRPr lang="en-US" sz="3000" spc="-65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5013962" y="7784762"/>
            <a:ext cx="862781" cy="1377694"/>
          </a:xfrm>
          <a:custGeom>
            <a:avLst/>
            <a:gdLst/>
            <a:ahLst/>
            <a:cxnLst/>
            <a:rect l="l" t="t" r="r" b="b"/>
            <a:pathLst>
              <a:path w="862781" h="1377694">
                <a:moveTo>
                  <a:pt x="0" y="0"/>
                </a:moveTo>
                <a:lnTo>
                  <a:pt x="862781" y="0"/>
                </a:lnTo>
                <a:lnTo>
                  <a:pt x="862781" y="1377694"/>
                </a:lnTo>
                <a:lnTo>
                  <a:pt x="0" y="137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3861852" y="9162456"/>
            <a:ext cx="3167001" cy="1044430"/>
            <a:chOff x="0" y="0"/>
            <a:chExt cx="718838" cy="2370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18838" cy="237062"/>
            </a:xfrm>
            <a:custGeom>
              <a:avLst/>
              <a:gdLst/>
              <a:ahLst/>
              <a:cxnLst/>
              <a:rect l="l" t="t" r="r" b="b"/>
              <a:pathLst>
                <a:path w="718838" h="237062">
                  <a:moveTo>
                    <a:pt x="118531" y="0"/>
                  </a:moveTo>
                  <a:lnTo>
                    <a:pt x="600307" y="0"/>
                  </a:lnTo>
                  <a:cubicBezTo>
                    <a:pt x="665770" y="0"/>
                    <a:pt x="718838" y="53068"/>
                    <a:pt x="718838" y="118531"/>
                  </a:cubicBezTo>
                  <a:lnTo>
                    <a:pt x="718838" y="118531"/>
                  </a:lnTo>
                  <a:cubicBezTo>
                    <a:pt x="718838" y="149968"/>
                    <a:pt x="706350" y="180116"/>
                    <a:pt x="684121" y="202345"/>
                  </a:cubicBezTo>
                  <a:cubicBezTo>
                    <a:pt x="661892" y="224574"/>
                    <a:pt x="631744" y="237062"/>
                    <a:pt x="600307" y="237062"/>
                  </a:cubicBezTo>
                  <a:lnTo>
                    <a:pt x="118531" y="237062"/>
                  </a:lnTo>
                  <a:cubicBezTo>
                    <a:pt x="87095" y="237062"/>
                    <a:pt x="56946" y="224574"/>
                    <a:pt x="34717" y="202345"/>
                  </a:cubicBezTo>
                  <a:cubicBezTo>
                    <a:pt x="12488" y="180116"/>
                    <a:pt x="0" y="149968"/>
                    <a:pt x="0" y="118531"/>
                  </a:cubicBezTo>
                  <a:lnTo>
                    <a:pt x="0" y="118531"/>
                  </a:lnTo>
                  <a:cubicBezTo>
                    <a:pt x="0" y="87095"/>
                    <a:pt x="12488" y="56946"/>
                    <a:pt x="34717" y="34717"/>
                  </a:cubicBezTo>
                  <a:cubicBezTo>
                    <a:pt x="56946" y="12488"/>
                    <a:pt x="87095" y="0"/>
                    <a:pt x="1185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718838" cy="30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65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 Bold"/>
                  <a:sym typeface="Play Bold"/>
                </a:rPr>
                <a:t>排序與覆蓋檢查</a:t>
              </a:r>
              <a:endParaRPr lang="en-US" sz="3000" spc="-65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>
            <a:off x="7272460" y="1743706"/>
            <a:ext cx="10955031" cy="6041056"/>
          </a:xfrm>
          <a:custGeom>
            <a:avLst/>
            <a:gdLst/>
            <a:ahLst/>
            <a:cxnLst/>
            <a:rect l="l" t="t" r="r" b="b"/>
            <a:pathLst>
              <a:path w="11064999" h="6182568">
                <a:moveTo>
                  <a:pt x="0" y="0"/>
                </a:moveTo>
                <a:lnTo>
                  <a:pt x="11064999" y="0"/>
                </a:lnTo>
                <a:lnTo>
                  <a:pt x="11064999" y="6182568"/>
                </a:lnTo>
                <a:lnTo>
                  <a:pt x="0" y="618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投影片編號版面配置區 37">
            <a:extLst>
              <a:ext uri="{FF2B5EF4-FFF2-40B4-BE49-F238E27FC236}">
                <a16:creationId xmlns:a16="http://schemas.microsoft.com/office/drawing/2014/main" id="{3E6B0BE1-2AB7-D0CB-3812-FBD7C854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469903" y="57271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036560" y="751332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1549233">
            <a:off x="16256302" y="2101698"/>
            <a:ext cx="2747038" cy="2587211"/>
          </a:xfrm>
          <a:custGeom>
            <a:avLst/>
            <a:gdLst/>
            <a:ahLst/>
            <a:cxnLst/>
            <a:rect l="l" t="t" r="r" b="b"/>
            <a:pathLst>
              <a:path w="2747038" h="2587211">
                <a:moveTo>
                  <a:pt x="0" y="0"/>
                </a:moveTo>
                <a:lnTo>
                  <a:pt x="2747038" y="0"/>
                </a:lnTo>
                <a:lnTo>
                  <a:pt x="2747038" y="2587211"/>
                </a:lnTo>
                <a:lnTo>
                  <a:pt x="0" y="2587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858042" y="80962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詳細說明</a:t>
            </a:r>
          </a:p>
        </p:txBody>
      </p:sp>
      <p:sp>
        <p:nvSpPr>
          <p:cNvPr id="16" name="Freeform 16"/>
          <p:cNvSpPr/>
          <p:nvPr/>
        </p:nvSpPr>
        <p:spPr>
          <a:xfrm rot="1905485">
            <a:off x="15885112" y="-648397"/>
            <a:ext cx="2391797" cy="2559315"/>
          </a:xfrm>
          <a:custGeom>
            <a:avLst/>
            <a:gdLst/>
            <a:ahLst/>
            <a:cxnLst/>
            <a:rect l="l" t="t" r="r" b="b"/>
            <a:pathLst>
              <a:path w="2391797" h="2559315">
                <a:moveTo>
                  <a:pt x="0" y="0"/>
                </a:moveTo>
                <a:lnTo>
                  <a:pt x="2391797" y="0"/>
                </a:lnTo>
                <a:lnTo>
                  <a:pt x="2391797" y="2559316"/>
                </a:lnTo>
                <a:lnTo>
                  <a:pt x="0" y="25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678561">
            <a:off x="-1187067" y="5968018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405835">
            <a:off x="-663611" y="7830218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491051" y="-3763"/>
            <a:ext cx="993980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成果視覺化與實驗驗證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17527" y="1925955"/>
            <a:ext cx="12458318" cy="62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707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將前階段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分類預測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與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關聯分析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結果以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圖表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形式呈現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707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針對</a:t>
            </a:r>
            <a:r>
              <a:rPr lang="en-US" sz="3999" spc="-167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</a:t>
            </a:r>
            <a:r>
              <a:rPr lang="en-US" sz="3999" spc="-167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特徵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所建立之分類模型、後續基於模型預測結果所進行的關聯規則探勘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863599" lvl="1" indent="-431800" algn="l">
              <a:lnSpc>
                <a:spcPts val="7079"/>
              </a:lnSpc>
              <a:buFont typeface="Arial"/>
              <a:buChar char="•"/>
            </a:pP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主要實驗與成果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727199" lvl="2" indent="-575733" algn="l">
              <a:lnSpc>
                <a:spcPts val="7079"/>
              </a:lnSpc>
              <a:buFont typeface="Arial"/>
              <a:buChar char="⚬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(1)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分類模型之</a:t>
            </a: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Baseline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效能比較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727199" lvl="2" indent="-575733" algn="l">
              <a:lnSpc>
                <a:spcPts val="7079"/>
              </a:lnSpc>
              <a:buFont typeface="Arial"/>
              <a:buChar char="⚬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(2) 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不同模型下之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關聯分析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結果之比較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  <a:p>
            <a:pPr marL="1727199" lvl="2" indent="-575733" algn="l">
              <a:lnSpc>
                <a:spcPts val="7079"/>
              </a:lnSpc>
              <a:buFont typeface="Arial"/>
              <a:buChar char="⚬"/>
            </a:pPr>
            <a:r>
              <a:rPr lang="en-US" sz="3999" spc="-167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(3) 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Shapelet</a:t>
            </a:r>
            <a:r>
              <a:rPr lang="en-US" sz="3999" spc="-167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 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特徵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在音訊資料中</a:t>
            </a:r>
            <a:r>
              <a:rPr lang="en-US" sz="3999" spc="-167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視覺化</a:t>
            </a:r>
            <a:r>
              <a:rPr lang="en-US" sz="3999" spc="-167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 Bold"/>
                <a:sym typeface="Play Bold"/>
              </a:rPr>
              <a:t>呈現</a:t>
            </a:r>
            <a:endParaRPr lang="en-US" sz="3999" spc="-167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 Bold"/>
              <a:sym typeface="Play Bold"/>
            </a:endParaRPr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98C9E8AA-AA57-0DBA-0BD1-A5E78EE2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90152" y="676837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476840" y="6106225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953384" y="7968425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8458200" y="1643389"/>
            <a:ext cx="9829800" cy="6838297"/>
          </a:xfrm>
          <a:custGeom>
            <a:avLst/>
            <a:gdLst/>
            <a:ahLst/>
            <a:cxnLst/>
            <a:rect l="l" t="t" r="r" b="b"/>
            <a:pathLst>
              <a:path w="9728776" h="6676372">
                <a:moveTo>
                  <a:pt x="0" y="0"/>
                </a:moveTo>
                <a:lnTo>
                  <a:pt x="9728776" y="0"/>
                </a:lnTo>
                <a:lnTo>
                  <a:pt x="9728776" y="6676372"/>
                </a:lnTo>
                <a:lnTo>
                  <a:pt x="0" y="6676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701390" y="259324"/>
            <a:ext cx="14129605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Shapelets 特徵位置視覺化呈現圖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45467" y="1643389"/>
            <a:ext cx="5485157" cy="613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129" lvl="1" indent="-408564" algn="just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先以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情境類別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選取一段音訊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對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學習到的Shapelet</a:t>
            </a: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與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音訊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進行比對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Sliding window</a:t>
            </a: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歐氏距離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找出距離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最小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的位置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雙圖顯示（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時、頻域</a:t>
            </a: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2C190B89-A6F6-82F2-075C-254B37AC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590152" y="99477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7" name="Freeform 7"/>
          <p:cNvSpPr/>
          <p:nvPr/>
        </p:nvSpPr>
        <p:spPr>
          <a:xfrm rot="678561">
            <a:off x="-1596425" y="6195865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1405835">
            <a:off x="-884132" y="8132999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599804" y="154280"/>
            <a:ext cx="7530898" cy="4989220"/>
          </a:xfrm>
          <a:custGeom>
            <a:avLst/>
            <a:gdLst/>
            <a:ahLst/>
            <a:cxnLst/>
            <a:rect l="l" t="t" r="r" b="b"/>
            <a:pathLst>
              <a:path w="7530898" h="4989220">
                <a:moveTo>
                  <a:pt x="0" y="0"/>
                </a:moveTo>
                <a:lnTo>
                  <a:pt x="7530898" y="0"/>
                </a:lnTo>
                <a:lnTo>
                  <a:pt x="7530898" y="4989220"/>
                </a:lnTo>
                <a:lnTo>
                  <a:pt x="0" y="4989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0595857" y="5217073"/>
            <a:ext cx="7656886" cy="4594132"/>
          </a:xfrm>
          <a:custGeom>
            <a:avLst/>
            <a:gdLst/>
            <a:ahLst/>
            <a:cxnLst/>
            <a:rect l="l" t="t" r="r" b="b"/>
            <a:pathLst>
              <a:path w="7656886" h="4594132">
                <a:moveTo>
                  <a:pt x="0" y="0"/>
                </a:moveTo>
                <a:lnTo>
                  <a:pt x="7656886" y="0"/>
                </a:lnTo>
                <a:lnTo>
                  <a:pt x="7656886" y="4594132"/>
                </a:lnTo>
                <a:lnTo>
                  <a:pt x="0" y="4594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076355" y="83550"/>
            <a:ext cx="8523449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分類模型多指標比較圖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9941" y="1554429"/>
            <a:ext cx="7538286" cy="8732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7129" lvl="1" indent="-408564" algn="just" latinLnBrk="1" hangingPunct="0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以各模型的</a:t>
            </a: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784" spc="-158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Macro Avg </a:t>
            </a: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作為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比較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指標</a:t>
            </a: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：</a:t>
            </a: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Accuracy</a:t>
            </a: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Precision</a:t>
            </a: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Recall</a:t>
            </a:r>
          </a:p>
          <a:p>
            <a:pPr marL="1634257" lvl="2" indent="-544752" algn="just">
              <a:lnSpc>
                <a:spcPts val="6131"/>
              </a:lnSpc>
              <a:buFont typeface="Arial"/>
              <a:buChar char="⚬"/>
            </a:pPr>
            <a:r>
              <a:rPr lang="en-US" sz="3784" spc="-158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F1-score</a:t>
            </a:r>
          </a:p>
          <a:p>
            <a:pPr marL="817129" lvl="1" indent="-408564" algn="just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以提供量化、可比較、可重現的證據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647700" lvl="1" indent="-323850" algn="just" latinLnBrk="1">
              <a:lnSpc>
                <a:spcPts val="4860"/>
              </a:lnSpc>
              <a:buFont typeface="Arial"/>
              <a:buChar char="•"/>
            </a:pPr>
            <a:r>
              <a:rPr lang="en-US" sz="3000" spc="-126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比較模型：</a:t>
            </a:r>
            <a:r>
              <a:rPr lang="en-US" sz="3000" spc="-126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SVM</a:t>
            </a:r>
            <a:r>
              <a:rPr lang="en-US" sz="3000" spc="-126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(MFCC)（Baseline）</a:t>
            </a:r>
            <a:r>
              <a:rPr lang="en-US" sz="3000" spc="-126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</a:t>
            </a:r>
            <a:r>
              <a:rPr lang="en-US" sz="3000" spc="-126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RF (MFCC)</a:t>
            </a:r>
            <a:r>
              <a:rPr lang="en-US" sz="3000" spc="-126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、DT (</a:t>
            </a:r>
            <a:r>
              <a:rPr lang="en-US" sz="3000" spc="-126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</a:t>
            </a:r>
            <a:r>
              <a:rPr lang="en-US" sz="3000" spc="-126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)、RF (</a:t>
            </a:r>
            <a:r>
              <a:rPr lang="en-US" sz="3000" spc="-126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MelSpec</a:t>
            </a:r>
            <a:r>
              <a:rPr lang="en-US" sz="3000" spc="-126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)、RF (</a:t>
            </a:r>
            <a:r>
              <a:rPr lang="en-US" sz="3000" spc="-126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</a:t>
            </a:r>
            <a:r>
              <a:rPr lang="en-US" sz="3000" spc="-126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</a:t>
            </a:r>
          </a:p>
          <a:p>
            <a:pPr algn="just">
              <a:lnSpc>
                <a:spcPts val="6131"/>
              </a:lnSpc>
            </a:pPr>
            <a:endParaRPr lang="en-US" sz="3000" spc="-126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23A60804-16A7-6F1F-EC68-82CB1325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64778" y="1170549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0" name="Freeform 10"/>
          <p:cNvSpPr/>
          <p:nvPr/>
        </p:nvSpPr>
        <p:spPr>
          <a:xfrm rot="678561">
            <a:off x="-1280842" y="6154092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869212" y="8157312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0949561" y="214293"/>
            <a:ext cx="6862750" cy="4929207"/>
          </a:xfrm>
          <a:custGeom>
            <a:avLst/>
            <a:gdLst/>
            <a:ahLst/>
            <a:cxnLst/>
            <a:rect l="l" t="t" r="r" b="b"/>
            <a:pathLst>
              <a:path w="6862750" h="4929207">
                <a:moveTo>
                  <a:pt x="0" y="0"/>
                </a:moveTo>
                <a:lnTo>
                  <a:pt x="6862750" y="0"/>
                </a:lnTo>
                <a:lnTo>
                  <a:pt x="6862750" y="4929207"/>
                </a:lnTo>
                <a:lnTo>
                  <a:pt x="0" y="4929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0949561" y="5261991"/>
            <a:ext cx="6862750" cy="4812503"/>
          </a:xfrm>
          <a:custGeom>
            <a:avLst/>
            <a:gdLst/>
            <a:ahLst/>
            <a:cxnLst/>
            <a:rect l="l" t="t" r="r" b="b"/>
            <a:pathLst>
              <a:path w="6862750" h="4812503">
                <a:moveTo>
                  <a:pt x="0" y="0"/>
                </a:moveTo>
                <a:lnTo>
                  <a:pt x="6862750" y="0"/>
                </a:lnTo>
                <a:lnTo>
                  <a:pt x="6862750" y="4812503"/>
                </a:lnTo>
                <a:lnTo>
                  <a:pt x="0" y="4812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3114349" y="154987"/>
            <a:ext cx="7516871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分類模型效能比較圖</a:t>
            </a:r>
            <a:endParaRPr lang="en-US" sz="65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63376" y="1730158"/>
            <a:ext cx="7411559" cy="6376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7129" lvl="1" indent="-408564" algn="just" latinLnBrk="1" hangingPunct="0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以各模型的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準確率（Accuracy）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和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推論時間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作為比較指標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 latinLnBrk="1" hangingPunct="0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再以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雙軸長條圖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呈現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 latinLnBrk="1" hangingPunct="0">
              <a:lnSpc>
                <a:spcPts val="6131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以評估各模型在計算成本、實務部署方面的程度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algn="just" latinLnBrk="1" hangingPunct="0">
              <a:lnSpc>
                <a:spcPts val="5021"/>
              </a:lnSpc>
            </a:pP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669289" lvl="1" indent="-334645" algn="just" latinLnBrk="1" hangingPunct="0">
              <a:lnSpc>
                <a:spcPts val="5021"/>
              </a:lnSpc>
              <a:buFont typeface="Arial"/>
              <a:buChar char="•"/>
            </a:pP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比較模型：</a:t>
            </a:r>
            <a:r>
              <a:rPr lang="en-US" sz="3099" spc="-130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SVM</a:t>
            </a:r>
            <a:r>
              <a:rPr lang="en-US" sz="3099" spc="-130" dirty="0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(MFCC)（Baseline）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</a:t>
            </a:r>
            <a:r>
              <a:rPr lang="en-US" sz="3099" spc="-130" dirty="0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RF (MFCC)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、DT (</a:t>
            </a: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)、RF (</a:t>
            </a: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MelSpec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)、RF (</a:t>
            </a: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</a:t>
            </a:r>
          </a:p>
        </p:txBody>
      </p: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FCFE2AAC-B9D2-417D-015E-2E8E3CA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27611" y="1041756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 err="1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  <a:endParaRPr lang="en-US" sz="11000" dirty="0">
              <a:solidFill>
                <a:srgbClr val="603F2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0" name="Freeform 10"/>
          <p:cNvSpPr/>
          <p:nvPr/>
        </p:nvSpPr>
        <p:spPr>
          <a:xfrm rot="678561">
            <a:off x="-1596425" y="6106227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880503" y="8246960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8843328" y="1830615"/>
            <a:ext cx="9444537" cy="5454220"/>
          </a:xfrm>
          <a:custGeom>
            <a:avLst/>
            <a:gdLst/>
            <a:ahLst/>
            <a:cxnLst/>
            <a:rect l="l" t="t" r="r" b="b"/>
            <a:pathLst>
              <a:path w="9444537" h="5454220">
                <a:moveTo>
                  <a:pt x="0" y="0"/>
                </a:moveTo>
                <a:lnTo>
                  <a:pt x="9444537" y="0"/>
                </a:lnTo>
                <a:lnTo>
                  <a:pt x="9444537" y="5454221"/>
                </a:lnTo>
                <a:lnTo>
                  <a:pt x="0" y="5454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263376" y="83550"/>
            <a:ext cx="5656793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混淆矩陣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92695" y="1630590"/>
            <a:ext cx="5579158" cy="635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129" lvl="1" indent="-408564" algn="just">
              <a:lnSpc>
                <a:spcPts val="6585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比較不同模型在各類別上的預測結果分佈</a:t>
            </a:r>
            <a:endParaRPr lang="en-US" sz="3784" spc="-158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>
              <a:lnSpc>
                <a:spcPts val="6585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模型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穩定性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與</a:t>
            </a:r>
            <a:r>
              <a:rPr lang="en-US" sz="3784" spc="-158" dirty="0" err="1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可靠性</a:t>
            </a:r>
            <a:endParaRPr lang="en-US" sz="3784" spc="-158" dirty="0">
              <a:solidFill>
                <a:srgbClr val="FE0904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817129" lvl="1" indent="-408564" algn="just">
              <a:lnSpc>
                <a:spcPts val="6585"/>
              </a:lnSpc>
              <a:buFont typeface="Arial"/>
              <a:buChar char="•"/>
            </a:pP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間接可反映資料集中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各類別之可分性</a:t>
            </a:r>
            <a:r>
              <a:rPr lang="en-US" sz="3784" spc="-158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與</a:t>
            </a:r>
            <a:r>
              <a:rPr lang="en-US" sz="3784" spc="-158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資料品質</a:t>
            </a:r>
            <a:endParaRPr lang="en-US" sz="3784" spc="-158" dirty="0">
              <a:solidFill>
                <a:srgbClr val="FE35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669289" lvl="1" indent="-334645" algn="just">
              <a:lnSpc>
                <a:spcPts val="5393"/>
              </a:lnSpc>
              <a:buFont typeface="Arial"/>
              <a:buChar char="•"/>
            </a:pP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比較模型：</a:t>
            </a:r>
            <a:r>
              <a:rPr lang="en-US" sz="3099" spc="-130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RF</a:t>
            </a:r>
            <a:r>
              <a:rPr lang="en-US" sz="3099" spc="-130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(MFCC)（</a:t>
            </a:r>
            <a:r>
              <a:rPr lang="en-US" sz="3099" spc="-130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效能最佳</a:t>
            </a:r>
            <a:r>
              <a:rPr lang="en-US" sz="3099" spc="-130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、RF (</a:t>
            </a:r>
            <a:r>
              <a:rPr lang="en-US" sz="3099" spc="-130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</a:t>
            </a:r>
            <a:r>
              <a:rPr lang="en-US" sz="3099" spc="-130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)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5E54A8CE-AA91-72A5-D699-D4CDB82E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81079" y="-641946"/>
            <a:ext cx="2545857" cy="2724166"/>
          </a:xfrm>
          <a:custGeom>
            <a:avLst/>
            <a:gdLst/>
            <a:ahLst/>
            <a:cxnLst/>
            <a:rect l="l" t="t" r="r" b="b"/>
            <a:pathLst>
              <a:path w="2545857" h="2724166">
                <a:moveTo>
                  <a:pt x="0" y="0"/>
                </a:moveTo>
                <a:lnTo>
                  <a:pt x="2545857" y="0"/>
                </a:lnTo>
                <a:lnTo>
                  <a:pt x="2545857" y="2724166"/>
                </a:lnTo>
                <a:lnTo>
                  <a:pt x="0" y="272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06361" y="809625"/>
            <a:ext cx="1673224" cy="616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内容介紹</a:t>
            </a:r>
          </a:p>
        </p:txBody>
      </p:sp>
      <p:sp>
        <p:nvSpPr>
          <p:cNvPr id="10" name="Freeform 10"/>
          <p:cNvSpPr/>
          <p:nvPr/>
        </p:nvSpPr>
        <p:spPr>
          <a:xfrm rot="678561">
            <a:off x="-1702088" y="633305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405835">
            <a:off x="-1178632" y="8195250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8982292" y="691880"/>
            <a:ext cx="8647529" cy="4215670"/>
          </a:xfrm>
          <a:custGeom>
            <a:avLst/>
            <a:gdLst/>
            <a:ahLst/>
            <a:cxnLst/>
            <a:rect l="l" t="t" r="r" b="b"/>
            <a:pathLst>
              <a:path w="8647529" h="4215670">
                <a:moveTo>
                  <a:pt x="0" y="0"/>
                </a:moveTo>
                <a:lnTo>
                  <a:pt x="8647529" y="0"/>
                </a:lnTo>
                <a:lnTo>
                  <a:pt x="8647529" y="4215670"/>
                </a:lnTo>
                <a:lnTo>
                  <a:pt x="0" y="421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8982292" y="5412490"/>
            <a:ext cx="8647529" cy="4950710"/>
          </a:xfrm>
          <a:custGeom>
            <a:avLst/>
            <a:gdLst/>
            <a:ahLst/>
            <a:cxnLst/>
            <a:rect l="l" t="t" r="r" b="b"/>
            <a:pathLst>
              <a:path w="8647529" h="4950710">
                <a:moveTo>
                  <a:pt x="0" y="0"/>
                </a:moveTo>
                <a:lnTo>
                  <a:pt x="8647529" y="0"/>
                </a:lnTo>
                <a:lnTo>
                  <a:pt x="8647529" y="4950710"/>
                </a:lnTo>
                <a:lnTo>
                  <a:pt x="0" y="4950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7992" y="55292"/>
            <a:ext cx="6067920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關聯規則表格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67992" y="1397041"/>
            <a:ext cx="5673073" cy="775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將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Apriori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探勘</a:t>
            </a: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結果以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表格</a:t>
            </a: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呈現</a:t>
            </a:r>
            <a:endParaRPr lang="en-US" sz="3324" spc="-139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列出支持度最高的前十條規則</a:t>
            </a:r>
            <a:endParaRPr lang="en-US" sz="3324" spc="-139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algn="just">
              <a:lnSpc>
                <a:spcPts val="4654"/>
              </a:lnSpc>
            </a:pP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     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包括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：</a:t>
            </a: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前項詞彙（antecedents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後項詞彙（consequents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支持度（Support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信賴度（Confidence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）</a:t>
            </a:r>
          </a:p>
          <a:p>
            <a:pPr algn="just">
              <a:lnSpc>
                <a:spcPts val="4654"/>
              </a:lnSpc>
            </a:pPr>
            <a:endParaRPr lang="en-US" sz="3324" spc="-139" dirty="0">
              <a:solidFill>
                <a:srgbClr val="FF3131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  <a:p>
            <a:pPr marL="717823" lvl="1" indent="-358912" algn="just">
              <a:lnSpc>
                <a:spcPts val="4654"/>
              </a:lnSpc>
              <a:buFont typeface="Arial"/>
              <a:buChar char="•"/>
            </a:pP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以理解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各音訊之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Shapelets</a:t>
            </a:r>
            <a:r>
              <a:rPr lang="en-US" sz="3324" spc="-139" dirty="0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 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特徵</a:t>
            </a: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、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音訊資料</a:t>
            </a: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與</a:t>
            </a:r>
            <a:r>
              <a:rPr lang="en-US" sz="3324" spc="-139" dirty="0" err="1">
                <a:solidFill>
                  <a:srgbClr val="FF3131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所處環境</a:t>
            </a:r>
            <a:r>
              <a:rPr lang="en-US" sz="3324" spc="-139" dirty="0" err="1">
                <a:solidFill>
                  <a:srgbClr val="777A67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TT Norms Bold"/>
                <a:sym typeface="TT Norms Bold"/>
              </a:rPr>
              <a:t>之間的共通關係或規律</a:t>
            </a:r>
            <a:endParaRPr lang="en-US" sz="3324" spc="-139" dirty="0">
              <a:solidFill>
                <a:srgbClr val="777A67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TT Norms Bold"/>
              <a:sym typeface="TT Norms Bold"/>
            </a:endParaRP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D5FDCD99-E2D9-9089-684B-46A0AF3A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4934056" y="2503097"/>
            <a:ext cx="6471751" cy="6285688"/>
          </a:xfrm>
          <a:custGeom>
            <a:avLst/>
            <a:gdLst/>
            <a:ahLst/>
            <a:cxnLst/>
            <a:rect l="l" t="t" r="r" b="b"/>
            <a:pathLst>
              <a:path w="6471751" h="6285688">
                <a:moveTo>
                  <a:pt x="0" y="0"/>
                </a:moveTo>
                <a:lnTo>
                  <a:pt x="6471751" y="0"/>
                </a:lnTo>
                <a:lnTo>
                  <a:pt x="6471751" y="6285688"/>
                </a:lnTo>
                <a:lnTo>
                  <a:pt x="0" y="628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1128331" y="8104359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082309">
            <a:off x="2159624" y="2994277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5" y="0"/>
                </a:lnTo>
                <a:lnTo>
                  <a:pt x="1495535" y="1198849"/>
                </a:lnTo>
                <a:lnTo>
                  <a:pt x="0" y="119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4414162" y="828675"/>
            <a:ext cx="9956210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研究結果</a:t>
            </a:r>
          </a:p>
        </p:txBody>
      </p:sp>
      <p:sp>
        <p:nvSpPr>
          <p:cNvPr id="24" name="Freeform 24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4765315" y="3332239"/>
            <a:ext cx="1187304" cy="1024626"/>
            <a:chOff x="0" y="0"/>
            <a:chExt cx="194486" cy="1678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691470" y="3401801"/>
            <a:ext cx="9014998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 dirty="0" err="1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關聯規則分析與比較</a:t>
            </a:r>
            <a:endParaRPr lang="en-US" sz="5000" spc="-210" dirty="0">
              <a:solidFill>
                <a:srgbClr val="777A67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660575" y="4778378"/>
            <a:ext cx="7381212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 dirty="0" err="1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Shapelets</a:t>
            </a:r>
            <a:r>
              <a:rPr lang="en-US" sz="5000" spc="-210" dirty="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en-US" sz="5000" spc="-210" dirty="0" err="1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特徵視覺化呈現</a:t>
            </a:r>
            <a:endParaRPr lang="en-US" sz="5000" spc="-210" dirty="0">
              <a:solidFill>
                <a:srgbClr val="777A67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4765315" y="4678047"/>
            <a:ext cx="1187304" cy="1024626"/>
            <a:chOff x="0" y="0"/>
            <a:chExt cx="194486" cy="1678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65315" y="6151334"/>
            <a:ext cx="1187304" cy="1024626"/>
            <a:chOff x="0" y="0"/>
            <a:chExt cx="194486" cy="1678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03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83563" y="6280534"/>
            <a:ext cx="5077100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 dirty="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Baseline </a:t>
            </a:r>
            <a:r>
              <a:rPr lang="en-US" sz="5000" spc="-210" dirty="0" err="1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比較實驗</a:t>
            </a:r>
            <a:endParaRPr lang="en-US" sz="5000" spc="-210" dirty="0">
              <a:solidFill>
                <a:srgbClr val="777A67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41" name="投影片編號版面配置區 40">
            <a:extLst>
              <a:ext uri="{FF2B5EF4-FFF2-40B4-BE49-F238E27FC236}">
                <a16:creationId xmlns:a16="http://schemas.microsoft.com/office/drawing/2014/main" id="{E2D0E8A4-79D6-B68E-3F7E-6EDF43EF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65895" y="1118836"/>
            <a:ext cx="995621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Association Rules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4345335" y="-157638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4" y="0"/>
                </a:lnTo>
                <a:lnTo>
                  <a:pt x="3475774" y="3719213"/>
                </a:lnTo>
                <a:lnTo>
                  <a:pt x="0" y="3719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-357623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3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3" y="3755794"/>
                </a:lnTo>
                <a:lnTo>
                  <a:pt x="39878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680169" y="2729707"/>
            <a:ext cx="11541115" cy="473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Antecedents 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前提條件，即在音訊中偵測到的特徵組合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Consequents 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推論結果，指該特徵對應的情境標籤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Support 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支持度，該規則在所有樣本中出現的頻率，數值越高代表規則越具普遍性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Confidence 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信心度，當前提發生時，結論也發生的機率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Lift : 提升度，前提與結論的相關強度，大於1代表正相關，小於1代表負相關，等於1代表獨立</a:t>
            </a:r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CF60AFAE-697B-918E-8FB9-89F796B9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65895" y="1118836"/>
            <a:ext cx="995621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Association Rules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3239828" y="2360301"/>
            <a:ext cx="11925541" cy="7602532"/>
          </a:xfrm>
          <a:custGeom>
            <a:avLst/>
            <a:gdLst/>
            <a:ahLst/>
            <a:cxnLst/>
            <a:rect l="l" t="t" r="r" b="b"/>
            <a:pathLst>
              <a:path w="11925541" h="7602532">
                <a:moveTo>
                  <a:pt x="0" y="0"/>
                </a:moveTo>
                <a:lnTo>
                  <a:pt x="11925541" y="0"/>
                </a:lnTo>
                <a:lnTo>
                  <a:pt x="11925541" y="7602532"/>
                </a:lnTo>
                <a:lnTo>
                  <a:pt x="0" y="760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72FD7979-E4C9-2942-1763-F118DD78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146053" y="6076797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4" y="0"/>
                </a:lnTo>
                <a:lnTo>
                  <a:pt x="3826694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487750" y="7575267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1195034" y="5611440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7" y="0"/>
                </a:lnTo>
                <a:lnTo>
                  <a:pt x="3192847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1405835">
            <a:off x="-605531" y="8088471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1895895">
            <a:off x="7281899" y="-2417098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2041362">
            <a:off x="1335939" y="1416347"/>
            <a:ext cx="2027669" cy="1625419"/>
          </a:xfrm>
          <a:custGeom>
            <a:avLst/>
            <a:gdLst/>
            <a:ahLst/>
            <a:cxnLst/>
            <a:rect l="l" t="t" r="r" b="b"/>
            <a:pathLst>
              <a:path w="2027669" h="1625419">
                <a:moveTo>
                  <a:pt x="0" y="0"/>
                </a:moveTo>
                <a:lnTo>
                  <a:pt x="2027670" y="0"/>
                </a:lnTo>
                <a:lnTo>
                  <a:pt x="2027670" y="1625419"/>
                </a:lnTo>
                <a:lnTo>
                  <a:pt x="0" y="1625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-2598183">
            <a:off x="14132640" y="-29960"/>
            <a:ext cx="3861494" cy="3060962"/>
          </a:xfrm>
          <a:custGeom>
            <a:avLst/>
            <a:gdLst/>
            <a:ahLst/>
            <a:cxnLst/>
            <a:rect l="l" t="t" r="r" b="b"/>
            <a:pathLst>
              <a:path w="3861494" h="3060962">
                <a:moveTo>
                  <a:pt x="0" y="0"/>
                </a:moveTo>
                <a:lnTo>
                  <a:pt x="3861495" y="0"/>
                </a:lnTo>
                <a:lnTo>
                  <a:pt x="3861495" y="3060962"/>
                </a:lnTo>
                <a:lnTo>
                  <a:pt x="0" y="3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55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6047816" y="1570419"/>
            <a:ext cx="5907631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研究方法</a:t>
            </a:r>
          </a:p>
        </p:txBody>
      </p:sp>
      <p:sp>
        <p:nvSpPr>
          <p:cNvPr id="16" name="Freeform 16"/>
          <p:cNvSpPr/>
          <p:nvPr/>
        </p:nvSpPr>
        <p:spPr>
          <a:xfrm rot="-2598183">
            <a:off x="-2852756" y="-542273"/>
            <a:ext cx="3861494" cy="3060962"/>
          </a:xfrm>
          <a:custGeom>
            <a:avLst/>
            <a:gdLst/>
            <a:ahLst/>
            <a:cxnLst/>
            <a:rect l="l" t="t" r="r" b="b"/>
            <a:pathLst>
              <a:path w="3861494" h="3060962">
                <a:moveTo>
                  <a:pt x="0" y="0"/>
                </a:moveTo>
                <a:lnTo>
                  <a:pt x="3861494" y="0"/>
                </a:lnTo>
                <a:lnTo>
                  <a:pt x="3861494" y="3060962"/>
                </a:lnTo>
                <a:lnTo>
                  <a:pt x="0" y="3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55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900835" y="3426211"/>
            <a:ext cx="1187304" cy="1024626"/>
            <a:chOff x="0" y="0"/>
            <a:chExt cx="194486" cy="1678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01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814337" y="3350737"/>
            <a:ext cx="9014998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資料集介紹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6711" y="4695370"/>
            <a:ext cx="6254934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各技術原理簡介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900835" y="4772020"/>
            <a:ext cx="1187304" cy="1024626"/>
            <a:chOff x="0" y="0"/>
            <a:chExt cx="194486" cy="1678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02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826711" y="7514894"/>
            <a:ext cx="31290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各階段詳述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900835" y="6245307"/>
            <a:ext cx="1187304" cy="1024626"/>
            <a:chOff x="0" y="0"/>
            <a:chExt cx="194486" cy="1678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03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826711" y="6168657"/>
            <a:ext cx="2601073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-210">
                <a:solidFill>
                  <a:srgbClr val="777A67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主要流程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900835" y="7591544"/>
            <a:ext cx="1187304" cy="1024626"/>
            <a:chOff x="0" y="0"/>
            <a:chExt cx="194486" cy="16783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4486" cy="167839"/>
            </a:xfrm>
            <a:custGeom>
              <a:avLst/>
              <a:gdLst/>
              <a:ahLst/>
              <a:cxnLst/>
              <a:rect l="l" t="t" r="r" b="b"/>
              <a:pathLst>
                <a:path w="194486" h="167839">
                  <a:moveTo>
                    <a:pt x="83919" y="0"/>
                  </a:moveTo>
                  <a:lnTo>
                    <a:pt x="110567" y="0"/>
                  </a:lnTo>
                  <a:cubicBezTo>
                    <a:pt x="132824" y="0"/>
                    <a:pt x="154169" y="8841"/>
                    <a:pt x="169907" y="24579"/>
                  </a:cubicBezTo>
                  <a:cubicBezTo>
                    <a:pt x="185645" y="40317"/>
                    <a:pt x="194486" y="61663"/>
                    <a:pt x="194486" y="83919"/>
                  </a:cubicBezTo>
                  <a:lnTo>
                    <a:pt x="194486" y="83919"/>
                  </a:lnTo>
                  <a:cubicBezTo>
                    <a:pt x="194486" y="130267"/>
                    <a:pt x="156914" y="167839"/>
                    <a:pt x="110567" y="167839"/>
                  </a:cubicBezTo>
                  <a:lnTo>
                    <a:pt x="83919" y="167839"/>
                  </a:lnTo>
                  <a:cubicBezTo>
                    <a:pt x="37572" y="167839"/>
                    <a:pt x="0" y="130267"/>
                    <a:pt x="0" y="83919"/>
                  </a:cubicBezTo>
                  <a:lnTo>
                    <a:pt x="0" y="83919"/>
                  </a:lnTo>
                  <a:cubicBezTo>
                    <a:pt x="0" y="37572"/>
                    <a:pt x="37572" y="0"/>
                    <a:pt x="83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30303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94486" cy="244039"/>
            </a:xfrm>
            <a:prstGeom prst="rect">
              <a:avLst/>
            </a:prstGeom>
          </p:spPr>
          <p:txBody>
            <a:bodyPr lIns="80062" tIns="80062" rIns="80062" bIns="80062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87">
                  <a:solidFill>
                    <a:srgbClr val="777A67"/>
                  </a:solidFill>
                  <a:latin typeface="芫荽"/>
                  <a:ea typeface="芫荽"/>
                  <a:cs typeface="芫荽"/>
                  <a:sym typeface="芫荽"/>
                </a:rPr>
                <a:t>04</a:t>
              </a:r>
            </a:p>
          </p:txBody>
        </p:sp>
      </p:grpSp>
      <p:sp>
        <p:nvSpPr>
          <p:cNvPr id="36" name="投影片編號版面配置區 35">
            <a:extLst>
              <a:ext uri="{FF2B5EF4-FFF2-40B4-BE49-F238E27FC236}">
                <a16:creationId xmlns:a16="http://schemas.microsoft.com/office/drawing/2014/main" id="{BA55CF3D-5E25-6882-B00E-D363558C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65895" y="1118836"/>
            <a:ext cx="995621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Association Rules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977266" y="2312636"/>
            <a:ext cx="11994571" cy="7601560"/>
          </a:xfrm>
          <a:custGeom>
            <a:avLst/>
            <a:gdLst/>
            <a:ahLst/>
            <a:cxnLst/>
            <a:rect l="l" t="t" r="r" b="b"/>
            <a:pathLst>
              <a:path w="11994571" h="7601560">
                <a:moveTo>
                  <a:pt x="0" y="0"/>
                </a:moveTo>
                <a:lnTo>
                  <a:pt x="11994571" y="0"/>
                </a:lnTo>
                <a:lnTo>
                  <a:pt x="11994571" y="7601559"/>
                </a:lnTo>
                <a:lnTo>
                  <a:pt x="0" y="7601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82EB9904-B375-EB0C-5940-B65FD2F2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65895" y="1118836"/>
            <a:ext cx="995621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Association Rules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993479" y="2390722"/>
            <a:ext cx="12465602" cy="7541689"/>
          </a:xfrm>
          <a:custGeom>
            <a:avLst/>
            <a:gdLst/>
            <a:ahLst/>
            <a:cxnLst/>
            <a:rect l="l" t="t" r="r" b="b"/>
            <a:pathLst>
              <a:path w="12465602" h="7541689">
                <a:moveTo>
                  <a:pt x="0" y="0"/>
                </a:moveTo>
                <a:lnTo>
                  <a:pt x="12465601" y="0"/>
                </a:lnTo>
                <a:lnTo>
                  <a:pt x="12465601" y="7541689"/>
                </a:lnTo>
                <a:lnTo>
                  <a:pt x="0" y="75416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5AE3CE85-55D6-385D-3931-C153237C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165895" y="1118836"/>
            <a:ext cx="9956210" cy="11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Association Rules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437232" y="2769333"/>
            <a:ext cx="11784052" cy="542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等待食物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(Waiting for food) 與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梳毛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(Brushing)，這兩個情境和shapelet、type_high_freq，具備高信心度和支持度，也就是叫聲較為尖銳或頻率較高時，很可能代表貓咪在等待食物或梳毛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隔離情境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(ISOLATION)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同時與高、中、低頻皆有關聯，也就是貓咪是否覺得自己被孤立時，各種頻段的叫聲都可能發生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14350" indent="-5143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type_low_freq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,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和隔離情境具有最高的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Lift ，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可以得出雖然低頻叫聲在數據中不一定最常出現，但它對隔離情境的預測力最強（最具有排他性特徵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26EB61BD-3EFB-3633-6226-470F29FB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244075" flipH="1">
            <a:off x="-302495" y="-1206409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3055239">
            <a:off x="14010992" y="-1936071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787592" y="1118836"/>
            <a:ext cx="1097469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梳毛時的音訊時域、頻域圖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3734949" y="2444900"/>
            <a:ext cx="11079981" cy="7686737"/>
          </a:xfrm>
          <a:custGeom>
            <a:avLst/>
            <a:gdLst/>
            <a:ahLst/>
            <a:cxnLst/>
            <a:rect l="l" t="t" r="r" b="b"/>
            <a:pathLst>
              <a:path w="11079981" h="7686737">
                <a:moveTo>
                  <a:pt x="0" y="0"/>
                </a:moveTo>
                <a:lnTo>
                  <a:pt x="11079981" y="0"/>
                </a:lnTo>
                <a:lnTo>
                  <a:pt x="11079981" y="7686737"/>
                </a:lnTo>
                <a:lnTo>
                  <a:pt x="0" y="76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05CBCD28-D311-4E75-057F-B655E26F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244075" flipH="1">
            <a:off x="-302495" y="-1168301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3055239">
            <a:off x="14086341" y="-1891691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700548" y="1118836"/>
            <a:ext cx="1113224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梳毛時的音訊時域、頻域圖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499813" y="2544353"/>
            <a:ext cx="11784052" cy="397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上圖：時域波形圖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(Time Domain - Waveform)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1.藍色波形:原始的聲音振幅隨時間的變化圖，圖中個明顯的突起，代表貓咪叫了幾聲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2.紅色標註:這一段的聲音大小不是最大的，但卻是最能代表梳毛這個情境，也就是具有身分標識性的音訊段落</a:t>
            </a:r>
          </a:p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下圖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  <a:r>
              <a:rPr lang="zh-CN" alt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梅爾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頻譜圖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(M</a:t>
            </a:r>
            <a:r>
              <a:rPr lang="en-US" altLang="zh-CN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el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S</a:t>
            </a:r>
            <a:r>
              <a:rPr lang="en-US" altLang="zh-CN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pectrogram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1.顏色深度:越接近黃色、白色代表聲音分貝越強，深紫色則代表靜音或低能量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2.紅色透明區塊:對應了上圖紅色片段的頻譜特徵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3499813" y="6246037"/>
            <a:ext cx="4298406" cy="1222692"/>
          </a:xfrm>
          <a:custGeom>
            <a:avLst/>
            <a:gdLst/>
            <a:ahLst/>
            <a:cxnLst/>
            <a:rect l="l" t="t" r="r" b="b"/>
            <a:pathLst>
              <a:path w="4298406" h="1222692">
                <a:moveTo>
                  <a:pt x="0" y="0"/>
                </a:moveTo>
                <a:lnTo>
                  <a:pt x="4298406" y="0"/>
                </a:lnTo>
                <a:lnTo>
                  <a:pt x="4298406" y="1222692"/>
                </a:lnTo>
                <a:lnTo>
                  <a:pt x="0" y="1222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470784" y="7742647"/>
            <a:ext cx="11486538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dist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越小，代表該片段與特定特徵越像，所以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dist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= 0.0 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代表該時間點的波形與我們定義的「標準特徵」完全一致（距離為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0），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這是一個完美的匹配</a:t>
            </a:r>
            <a:endParaRPr lang="en-US" sz="2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圖中標記的的音訊段落聲音頻率變化平緩、沒有劇烈的尖叫或雜亂的寬頻雜訊，比較平穩、柔和，和我們定義的soft_meow</a:t>
            </a:r>
            <a:r>
              <a:rPr lang="en-US" sz="2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一致</a:t>
            </a:r>
            <a:endParaRPr lang="en-US" sz="2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23F5ADF2-F1DA-0F53-48FB-5BEB89C9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244075" flipH="1">
            <a:off x="-226295" y="-11509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3055239">
            <a:off x="14136233" y="-1879652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787592" y="1118836"/>
            <a:ext cx="1097469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孤單時的音訊時域、頻域圖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3801533" y="2354374"/>
            <a:ext cx="11064605" cy="7697045"/>
          </a:xfrm>
          <a:custGeom>
            <a:avLst/>
            <a:gdLst/>
            <a:ahLst/>
            <a:cxnLst/>
            <a:rect l="l" t="t" r="r" b="b"/>
            <a:pathLst>
              <a:path w="11064605" h="7697045">
                <a:moveTo>
                  <a:pt x="0" y="0"/>
                </a:moveTo>
                <a:lnTo>
                  <a:pt x="11064605" y="0"/>
                </a:lnTo>
                <a:lnTo>
                  <a:pt x="11064605" y="7697045"/>
                </a:lnTo>
                <a:lnTo>
                  <a:pt x="0" y="7697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8DFACD0B-4353-8454-FF7C-3C226E2A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244075" flipH="1">
            <a:off x="-302494" y="-115675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3055239">
            <a:off x="14010992" y="-1879653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700548" y="1118836"/>
            <a:ext cx="1113224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孤單時的音訊時域、頻域圖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387344" y="2952803"/>
            <a:ext cx="12039271" cy="4040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Isolation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在全頻段都有能量，特別是具備了明顯的低中頻成分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Brushing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只有在高頻段有明顯能量不同，說明Brushing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的情況是一種「單薄且清脆」的聲線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Isolation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則是一種「渾厚或帶有鼻音、悶響」的聲線，因為它包含了更多的低中頻成分，故而低中頻是否具備能量將成為判別兩者最主要的依據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ECAA777C-70B5-6545-1B93-B57E9D4D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244075" flipH="1">
            <a:off x="-1040778" y="-1206409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3055239">
            <a:off x="15174464" y="-1852200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203688" y="1118836"/>
            <a:ext cx="1247451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等待食物時的音訊時域、頻域圖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3837913" y="2355181"/>
            <a:ext cx="10953629" cy="7612772"/>
          </a:xfrm>
          <a:custGeom>
            <a:avLst/>
            <a:gdLst/>
            <a:ahLst/>
            <a:cxnLst/>
            <a:rect l="l" t="t" r="r" b="b"/>
            <a:pathLst>
              <a:path w="10953629" h="7612772">
                <a:moveTo>
                  <a:pt x="0" y="0"/>
                </a:moveTo>
                <a:lnTo>
                  <a:pt x="10953629" y="0"/>
                </a:lnTo>
                <a:lnTo>
                  <a:pt x="10953629" y="7612772"/>
                </a:lnTo>
                <a:lnTo>
                  <a:pt x="0" y="7612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12583425-F219-4607-B895-F35A8889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3055239">
            <a:off x="15022518" y="-1766614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rot="-1244075" flipH="1">
            <a:off x="-1140695" y="-1358809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202512" y="1118836"/>
            <a:ext cx="12475693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等待食物時的音訊時域、頻域圖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grpSp>
        <p:nvGrpSpPr>
          <p:cNvPr id="24" name="Group 24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202511" y="3185978"/>
            <a:ext cx="12268221" cy="2655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waiting for food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叫聲非常強勁且急促，波形在前半段達到了極高的振幅，代表求食的叫聲通常比其他情境更大聲且具衝擊力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關鍵片段出現在聲音的結尾處，顯示在求食情境中，叫聲如何「結束」比中間最大聲的部分更有辨識度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43C50B8A-DDC9-E587-A02B-DD344E41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760359" y="7267243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87592" y="1090261"/>
            <a:ext cx="10974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模型比較圖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317843" y="2521364"/>
            <a:ext cx="14474264" cy="7418060"/>
          </a:xfrm>
          <a:custGeom>
            <a:avLst/>
            <a:gdLst/>
            <a:ahLst/>
            <a:cxnLst/>
            <a:rect l="l" t="t" r="r" b="b"/>
            <a:pathLst>
              <a:path w="14474264" h="7418060">
                <a:moveTo>
                  <a:pt x="0" y="0"/>
                </a:moveTo>
                <a:lnTo>
                  <a:pt x="14474263" y="0"/>
                </a:lnTo>
                <a:lnTo>
                  <a:pt x="14474263" y="7418061"/>
                </a:lnTo>
                <a:lnTo>
                  <a:pt x="0" y="7418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DE740DFC-6774-2176-C91E-A9011233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405835">
            <a:off x="-1042381" y="7436901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895895">
            <a:off x="5493778" y="-3336626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8" y="0"/>
                </a:lnTo>
                <a:lnTo>
                  <a:pt x="3793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29514">
            <a:off x="820703" y="9124988"/>
            <a:ext cx="262364" cy="528507"/>
            <a:chOff x="0" y="0"/>
            <a:chExt cx="893399" cy="17996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76870" y="3767757"/>
            <a:ext cx="5561117" cy="7267637"/>
            <a:chOff x="0" y="0"/>
            <a:chExt cx="7414823" cy="9690183"/>
          </a:xfrm>
        </p:grpSpPr>
        <p:sp>
          <p:nvSpPr>
            <p:cNvPr id="15" name="Freeform 15"/>
            <p:cNvSpPr/>
            <p:nvPr/>
          </p:nvSpPr>
          <p:spPr>
            <a:xfrm rot="-1281230">
              <a:off x="822283" y="858181"/>
              <a:ext cx="5770257" cy="5604362"/>
            </a:xfrm>
            <a:custGeom>
              <a:avLst/>
              <a:gdLst/>
              <a:ahLst/>
              <a:cxnLst/>
              <a:rect l="l" t="t" r="r" b="b"/>
              <a:pathLst>
                <a:path w="5770257" h="5604362">
                  <a:moveTo>
                    <a:pt x="0" y="0"/>
                  </a:moveTo>
                  <a:lnTo>
                    <a:pt x="5770257" y="0"/>
                  </a:lnTo>
                  <a:lnTo>
                    <a:pt x="5770257" y="5604362"/>
                  </a:lnTo>
                  <a:lnTo>
                    <a:pt x="0" y="560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 rot="-633197">
              <a:off x="787948" y="4643652"/>
              <a:ext cx="4724135" cy="4653273"/>
            </a:xfrm>
            <a:custGeom>
              <a:avLst/>
              <a:gdLst/>
              <a:ahLst/>
              <a:cxnLst/>
              <a:rect l="l" t="t" r="r" b="b"/>
              <a:pathLst>
                <a:path w="4724135" h="4653273">
                  <a:moveTo>
                    <a:pt x="0" y="0"/>
                  </a:moveTo>
                  <a:lnTo>
                    <a:pt x="4724135" y="0"/>
                  </a:lnTo>
                  <a:lnTo>
                    <a:pt x="4724135" y="4653273"/>
                  </a:lnTo>
                  <a:lnTo>
                    <a:pt x="0" y="4653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1629514">
              <a:off x="2684122" y="6584646"/>
              <a:ext cx="164185" cy="16418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1629514">
              <a:off x="1668129" y="5897076"/>
              <a:ext cx="353170" cy="35317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1629514">
              <a:off x="2827349" y="5761162"/>
              <a:ext cx="353170" cy="35317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1629514">
              <a:off x="2095602" y="2152511"/>
              <a:ext cx="353170" cy="35317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1629514">
              <a:off x="3065068" y="1677073"/>
              <a:ext cx="353170" cy="35317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2" name="Freeform 32"/>
          <p:cNvSpPr/>
          <p:nvPr/>
        </p:nvSpPr>
        <p:spPr>
          <a:xfrm rot="-2598183">
            <a:off x="13771916" y="-542273"/>
            <a:ext cx="3861494" cy="3060962"/>
          </a:xfrm>
          <a:custGeom>
            <a:avLst/>
            <a:gdLst/>
            <a:ahLst/>
            <a:cxnLst/>
            <a:rect l="l" t="t" r="r" b="b"/>
            <a:pathLst>
              <a:path w="3861494" h="3060962">
                <a:moveTo>
                  <a:pt x="0" y="0"/>
                </a:moveTo>
                <a:lnTo>
                  <a:pt x="3861495" y="0"/>
                </a:lnTo>
                <a:lnTo>
                  <a:pt x="3861495" y="3060962"/>
                </a:lnTo>
                <a:lnTo>
                  <a:pt x="0" y="3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5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 rot="-2598183">
            <a:off x="-2852756" y="-542273"/>
            <a:ext cx="3861494" cy="3060962"/>
          </a:xfrm>
          <a:custGeom>
            <a:avLst/>
            <a:gdLst/>
            <a:ahLst/>
            <a:cxnLst/>
            <a:rect l="l" t="t" r="r" b="b"/>
            <a:pathLst>
              <a:path w="3861494" h="3060962">
                <a:moveTo>
                  <a:pt x="0" y="0"/>
                </a:moveTo>
                <a:lnTo>
                  <a:pt x="3861494" y="0"/>
                </a:lnTo>
                <a:lnTo>
                  <a:pt x="3861494" y="3060962"/>
                </a:lnTo>
                <a:lnTo>
                  <a:pt x="0" y="3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5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1028700" y="180995"/>
            <a:ext cx="5861467" cy="128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資料集介紹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238685" y="2392317"/>
            <a:ext cx="14994269" cy="7749150"/>
            <a:chOff x="-88937" y="199654"/>
            <a:chExt cx="19992358" cy="10332201"/>
          </a:xfrm>
        </p:grpSpPr>
        <p:sp>
          <p:nvSpPr>
            <p:cNvPr id="36" name="TextBox 36"/>
            <p:cNvSpPr txBox="1"/>
            <p:nvPr/>
          </p:nvSpPr>
          <p:spPr>
            <a:xfrm>
              <a:off x="-88937" y="199654"/>
              <a:ext cx="13366238" cy="3083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這個資料集由</a:t>
              </a:r>
              <a:r>
                <a:rPr lang="en-US" sz="2999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440 </a:t>
              </a: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段聲音組成</a:t>
              </a:r>
              <a:endParaRPr lang="en-US" sz="29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>
                <a:lnSpc>
                  <a:spcPts val="3749"/>
                </a:lnSpc>
              </a:pP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為貓在不同情境下所發出的喵叫聲</a:t>
              </a:r>
              <a:endParaRPr lang="en-US" sz="29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>
                <a:lnSpc>
                  <a:spcPts val="3749"/>
                </a:lnSpc>
              </a:pP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一共有</a:t>
              </a:r>
              <a:r>
                <a:rPr lang="en-US" sz="2999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21 </a:t>
              </a: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隻貓，來自兩個品種（緬因貓與歐洲短毛貓</a:t>
              </a:r>
              <a:r>
                <a:rPr lang="en-US" sz="2999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）</a:t>
              </a:r>
            </a:p>
            <a:p>
              <a:pPr>
                <a:lnSpc>
                  <a:spcPts val="3749"/>
                </a:lnSpc>
              </a:pPr>
              <a:endParaRPr lang="en-US" sz="29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>
                <a:lnSpc>
                  <a:spcPts val="3749"/>
                </a:lnSpc>
              </a:pPr>
              <a:r>
                <a:rPr lang="en-US" sz="299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以三種不同情境之下誘發牠們發出喵叫聲</a:t>
              </a:r>
              <a:r>
                <a:rPr lang="en-US" sz="2999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: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45131" y="3711996"/>
              <a:ext cx="19258290" cy="589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9527" lvl="1" indent="-364764" algn="just">
                <a:lnSpc>
                  <a:spcPts val="5034"/>
                </a:lnSpc>
                <a:buFont typeface="Arial"/>
                <a:buChar char="•"/>
              </a:pPr>
              <a:r>
                <a:rPr lang="en-US" sz="337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梳理</a:t>
              </a: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5034"/>
                </a:lnSpc>
              </a:pP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5034"/>
                </a:lnSpc>
              </a:pP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marL="729527" lvl="1" indent="-364764" algn="just">
                <a:lnSpc>
                  <a:spcPts val="5034"/>
                </a:lnSpc>
                <a:buFont typeface="Arial"/>
                <a:buChar char="•"/>
              </a:pPr>
              <a:r>
                <a:rPr lang="en-US" sz="337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隔離在陌生環境中</a:t>
              </a: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5034"/>
                </a:lnSpc>
              </a:pP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5034"/>
                </a:lnSpc>
              </a:pP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marL="729527" lvl="1" indent="-364764" algn="just">
                <a:lnSpc>
                  <a:spcPts val="5034"/>
                </a:lnSpc>
                <a:buFont typeface="Arial"/>
                <a:buChar char="•"/>
              </a:pPr>
              <a:r>
                <a:rPr lang="en-US" sz="3379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等待食物</a:t>
              </a:r>
              <a:endParaRPr lang="en-US" sz="337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157809" y="4929683"/>
              <a:ext cx="12840144" cy="62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2"/>
                </a:lnSpc>
              </a:pPr>
              <a:r>
                <a:rPr lang="en-US" sz="2787">
                  <a:solidFill>
                    <a:srgbClr val="603F20"/>
                  </a:solidFill>
                  <a:latin typeface="Play"/>
                  <a:ea typeface="Play"/>
                  <a:cs typeface="Play"/>
                  <a:sym typeface="Play"/>
                </a:rPr>
                <a:t>在家中環境中，由飼主替貓進行梳毛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157809" y="7443373"/>
              <a:ext cx="16745610" cy="573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2"/>
                </a:lnSpc>
              </a:pPr>
              <a:r>
                <a:rPr lang="en-US" sz="2787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飼主將貓帶到一個陌生的環境，貓會被單獨留在該陌生環境中</a:t>
              </a:r>
              <a:endParaRPr lang="en-US" sz="2787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157809" y="9908715"/>
              <a:ext cx="12840144" cy="62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2"/>
                </a:lnSpc>
              </a:pPr>
              <a:r>
                <a:rPr lang="en-US" sz="2787">
                  <a:solidFill>
                    <a:srgbClr val="603F20"/>
                  </a:solidFill>
                  <a:latin typeface="Play"/>
                  <a:ea typeface="Play"/>
                  <a:cs typeface="Play"/>
                  <a:sym typeface="Play"/>
                </a:rPr>
                <a:t>飼主在貓熟悉的環境中，開始進行平常餵食前的例行準備動作</a:t>
              </a:r>
            </a:p>
          </p:txBody>
        </p:sp>
      </p:grpSp>
      <p:sp>
        <p:nvSpPr>
          <p:cNvPr id="44" name="投影片編號版面配置區 43">
            <a:extLst>
              <a:ext uri="{FF2B5EF4-FFF2-40B4-BE49-F238E27FC236}">
                <a16:creationId xmlns:a16="http://schemas.microsoft.com/office/drawing/2014/main" id="{51DB8196-CA5E-A4BF-C837-1AAC2A29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D84927-579D-7486-9DCC-3E2E25F2E3FC}"/>
              </a:ext>
            </a:extLst>
          </p:cNvPr>
          <p:cNvSpPr txBox="1"/>
          <p:nvPr/>
        </p:nvSpPr>
        <p:spPr>
          <a:xfrm>
            <a:off x="1509023" y="1420181"/>
            <a:ext cx="1233564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rPr>
              <a:t>來源：</a:t>
            </a:r>
            <a:r>
              <a:rPr lang="en-US" altLang="zh-TW" sz="28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rPr>
              <a:t>CatMeows</a:t>
            </a:r>
            <a:r>
              <a:rPr lang="en-US" altLang="zh-TW" sz="28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rPr>
              <a:t>: A Publicly-Available Dataset of Cat Vocalizations</a:t>
            </a:r>
            <a:r>
              <a:rPr lang="zh-TW" altLang="en-US" sz="28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rPr>
              <a:t>：</a:t>
            </a:r>
            <a:r>
              <a:rPr lang="en-US" altLang="zh-TW" sz="28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</a:rPr>
              <a:t> https://zenodo.org/records/4008297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858269" y="7028950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87592" y="1090261"/>
            <a:ext cx="10974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模型比較圖</a:t>
            </a:r>
          </a:p>
        </p:txBody>
      </p:sp>
      <p:grpSp>
        <p:nvGrpSpPr>
          <p:cNvPr id="22" name="Group 22"/>
          <p:cNvGrpSpPr/>
          <p:nvPr/>
        </p:nvGrpSpPr>
        <p:grpSpPr>
          <a:xfrm rot="1629514">
            <a:off x="16147372" y="3516195"/>
            <a:ext cx="370594" cy="3705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424321" y="2521364"/>
            <a:ext cx="13701237" cy="7364415"/>
          </a:xfrm>
          <a:custGeom>
            <a:avLst/>
            <a:gdLst/>
            <a:ahLst/>
            <a:cxnLst/>
            <a:rect l="l" t="t" r="r" b="b"/>
            <a:pathLst>
              <a:path w="13701237" h="7364415">
                <a:moveTo>
                  <a:pt x="0" y="0"/>
                </a:moveTo>
                <a:lnTo>
                  <a:pt x="13701237" y="0"/>
                </a:lnTo>
                <a:lnTo>
                  <a:pt x="13701237" y="7364415"/>
                </a:lnTo>
                <a:lnTo>
                  <a:pt x="0" y="7364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30">
            <a:extLst>
              <a:ext uri="{FF2B5EF4-FFF2-40B4-BE49-F238E27FC236}">
                <a16:creationId xmlns:a16="http://schemas.microsoft.com/office/drawing/2014/main" id="{2315C779-A179-AF9C-127B-214FE6FA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00548" y="1118836"/>
            <a:ext cx="1113224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模型比較圖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sp>
        <p:nvSpPr>
          <p:cNvPr id="22" name="Freeform 22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2590800" y="2521365"/>
            <a:ext cx="13258800" cy="8195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核心模型表現對比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RF (MFCC) - 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準確度最高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(0.633) 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使用隨機森林（Random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Forest）搭配經典的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MFCC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語音特徵，展現了最佳的預測能力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RF (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MelSpec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 - 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準確度次高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(0.611) 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使用梅爾語譜圖（Mel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Spectrogram）作為輸入，準確度與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MFCC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相當接近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DT (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 、RF (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)- 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準確度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(0.522、0.544):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雖然準確度略低，但它與我們之前討論的關聯規則息息相關，因為決策樹（DT）和隨機森林（RF）都與關聯規則同樣具備極高的可解釋性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SVM (MFCC) - </a:t>
            </a:r>
            <a:r>
              <a:rPr lang="en-US" sz="3000" dirty="0" err="1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準確度最低</a:t>
            </a:r>
            <a:r>
              <a:rPr lang="en-US" sz="3000" dirty="0">
                <a:solidFill>
                  <a:srgbClr val="FF000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(0.511) 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: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在目前的資料集下，支持向量機（SVM）的表現相對較弱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1A49C6E1-0FCC-F569-6564-031BFD99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1629514">
            <a:off x="1164236" y="8135103"/>
            <a:ext cx="262364" cy="528507"/>
            <a:chOff x="0" y="0"/>
            <a:chExt cx="893399" cy="1799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3399" cy="1799670"/>
            </a:xfrm>
            <a:custGeom>
              <a:avLst/>
              <a:gdLst/>
              <a:ahLst/>
              <a:cxnLst/>
              <a:rect l="l" t="t" r="r" b="b"/>
              <a:pathLst>
                <a:path w="893399" h="1799670">
                  <a:moveTo>
                    <a:pt x="115543" y="0"/>
                  </a:moveTo>
                  <a:lnTo>
                    <a:pt x="777856" y="0"/>
                  </a:lnTo>
                  <a:cubicBezTo>
                    <a:pt x="841669" y="0"/>
                    <a:pt x="893399" y="51730"/>
                    <a:pt x="893399" y="115543"/>
                  </a:cubicBezTo>
                  <a:lnTo>
                    <a:pt x="893399" y="1684128"/>
                  </a:lnTo>
                  <a:cubicBezTo>
                    <a:pt x="893399" y="1714771"/>
                    <a:pt x="881226" y="1744160"/>
                    <a:pt x="859557" y="1765829"/>
                  </a:cubicBezTo>
                  <a:cubicBezTo>
                    <a:pt x="837889" y="1787497"/>
                    <a:pt x="808500" y="1799670"/>
                    <a:pt x="777856" y="1799670"/>
                  </a:cubicBezTo>
                  <a:lnTo>
                    <a:pt x="115543" y="1799670"/>
                  </a:lnTo>
                  <a:cubicBezTo>
                    <a:pt x="51730" y="1799670"/>
                    <a:pt x="0" y="1747940"/>
                    <a:pt x="0" y="1684128"/>
                  </a:cubicBezTo>
                  <a:lnTo>
                    <a:pt x="0" y="115543"/>
                  </a:lnTo>
                  <a:cubicBezTo>
                    <a:pt x="0" y="51730"/>
                    <a:pt x="51730" y="0"/>
                    <a:pt x="115543" y="0"/>
                  </a:cubicBezTo>
                  <a:close/>
                </a:path>
              </a:pathLst>
            </a:custGeom>
            <a:solidFill>
              <a:srgbClr val="F9F1D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93399" cy="1847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629514">
            <a:off x="11066762" y="8337787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1677223" y="8356837"/>
            <a:ext cx="123139" cy="1231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00548" y="1118836"/>
            <a:ext cx="1113224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603F20"/>
                </a:solidFill>
                <a:latin typeface="芫荽" pitchFamily="2" charset="-120"/>
                <a:ea typeface="芫荽" pitchFamily="2" charset="-120"/>
                <a:cs typeface="芫荽" pitchFamily="2" charset="-120"/>
                <a:sym typeface="Play"/>
              </a:rPr>
              <a:t>模型比較圖</a:t>
            </a:r>
            <a:endParaRPr lang="en-US" sz="6999" dirty="0">
              <a:solidFill>
                <a:srgbClr val="603F20"/>
              </a:solidFill>
              <a:latin typeface="芫荽" pitchFamily="2" charset="-120"/>
              <a:ea typeface="芫荽" pitchFamily="2" charset="-120"/>
              <a:cs typeface="芫荽" pitchFamily="2" charset="-120"/>
              <a:sym typeface="Play"/>
            </a:endParaRPr>
          </a:p>
        </p:txBody>
      </p:sp>
      <p:sp>
        <p:nvSpPr>
          <p:cNvPr id="22" name="Freeform 22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3722319" y="2676906"/>
            <a:ext cx="11784052" cy="67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性能</a:t>
            </a:r>
            <a:r>
              <a:rPr lang="zh-CN" alt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最佳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-RF (MFCC)</a:t>
            </a:r>
          </a:p>
          <a:p>
            <a:pPr algn="l">
              <a:lnSpc>
                <a:spcPts val="3499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如果只想要預測得最準，那麼擁有最高準確度和精確率的RF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(MFCC)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模型是首選方案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最能捕捉細節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-RF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MelSpec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F1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是精確率與召回率的綜合平衡，RF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MelSpec有著最好的召回率和F1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分數，代表該模型最不容易漏掉正確的情境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可解釋模型-Shapelet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DT (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 和 RF (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) </a:t>
            </a: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雖然在數據上不是第一，但卻具備人類看得懂的關聯規則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499"/>
              </a:lnSpc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表現最差</a:t>
            </a:r>
            <a:r>
              <a:rPr lang="en-US" sz="30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-SVM (MFCC)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各項數值皆低，表示對於貓叫聲這種複雜、非線性的音訊資料，傳統的支持向量機（SVM）模型顯然力不從心</a:t>
            </a:r>
            <a:endParaRPr lang="en-US" sz="3000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73C85E8F-1366-F87B-7D17-0A4B4FC2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851063" y="3766876"/>
            <a:ext cx="6222315" cy="6191194"/>
          </a:xfrm>
          <a:custGeom>
            <a:avLst/>
            <a:gdLst/>
            <a:ahLst/>
            <a:cxnLst/>
            <a:rect l="l" t="t" r="r" b="b"/>
            <a:pathLst>
              <a:path w="6222315" h="6191194">
                <a:moveTo>
                  <a:pt x="0" y="0"/>
                </a:moveTo>
                <a:lnTo>
                  <a:pt x="6222315" y="0"/>
                </a:lnTo>
                <a:lnTo>
                  <a:pt x="6222315" y="6191194"/>
                </a:lnTo>
                <a:lnTo>
                  <a:pt x="0" y="619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2" r="-122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6809658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8057063" y="8561916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629514">
            <a:off x="17576659" y="8383626"/>
            <a:ext cx="264877" cy="2648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629514">
            <a:off x="15035987" y="4067777"/>
            <a:ext cx="370594" cy="3705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65895" y="258781"/>
            <a:ext cx="9956210" cy="137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結論及未來展望</a:t>
            </a:r>
          </a:p>
        </p:txBody>
      </p:sp>
      <p:grpSp>
        <p:nvGrpSpPr>
          <p:cNvPr id="25" name="Group 25"/>
          <p:cNvGrpSpPr/>
          <p:nvPr/>
        </p:nvGrpSpPr>
        <p:grpSpPr>
          <a:xfrm rot="1629514">
            <a:off x="17002845" y="3396389"/>
            <a:ext cx="370594" cy="37059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3055239">
            <a:off x="13610380" y="-1859607"/>
            <a:ext cx="3475774" cy="3719213"/>
          </a:xfrm>
          <a:custGeom>
            <a:avLst/>
            <a:gdLst/>
            <a:ahLst/>
            <a:cxnLst/>
            <a:rect l="l" t="t" r="r" b="b"/>
            <a:pathLst>
              <a:path w="3475774" h="3719213">
                <a:moveTo>
                  <a:pt x="0" y="0"/>
                </a:moveTo>
                <a:lnTo>
                  <a:pt x="3475773" y="0"/>
                </a:lnTo>
                <a:lnTo>
                  <a:pt x="3475773" y="3719214"/>
                </a:lnTo>
                <a:lnTo>
                  <a:pt x="0" y="3719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-1244075" flipH="1">
            <a:off x="323937" y="-1007847"/>
            <a:ext cx="3987812" cy="3755794"/>
          </a:xfrm>
          <a:custGeom>
            <a:avLst/>
            <a:gdLst/>
            <a:ahLst/>
            <a:cxnLst/>
            <a:rect l="l" t="t" r="r" b="b"/>
            <a:pathLst>
              <a:path w="3987812" h="3755794">
                <a:moveTo>
                  <a:pt x="3987812" y="0"/>
                </a:moveTo>
                <a:lnTo>
                  <a:pt x="0" y="0"/>
                </a:lnTo>
                <a:lnTo>
                  <a:pt x="0" y="3755794"/>
                </a:lnTo>
                <a:lnTo>
                  <a:pt x="3987812" y="3755794"/>
                </a:lnTo>
                <a:lnTo>
                  <a:pt x="39878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3446722" y="2451053"/>
            <a:ext cx="13080236" cy="593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本研究成功證明貓叫聲在不同情境下具有可辨識的聲學差異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透過前處理、Shapelet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特徵萃取與機器學習分類（如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DT、RF）有效實現情境辨識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其中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技術不僅找出具代表性的關鍵聲音片段來提升結果解釋性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還結合關聯規則分析，揭示模型決策邏輯與聲學模式間的關聯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雖然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baseline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比較顯示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RF(MFCC)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效能最佳（準確率約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0.6333）</a:t>
            </a:r>
          </a:p>
          <a:p>
            <a:pPr algn="l">
              <a:lnSpc>
                <a:spcPts val="3639"/>
              </a:lnSpc>
            </a:pP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但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方法在解釋性上表現突出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實現了多模型評估與規則探勘的完整流程，具有一定成效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展望未來，可增加資料量與情境多樣性（如不同年齡、品種貓的叫聲，或整合情緒狀態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並結合影像或行為紀錄，建立多模態動物情緒分析系統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進一步提升準確率與實用性，推動寵物福祉與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AI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輔助獸醫診斷的進步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4" name="投影片編號版面配置區 33">
            <a:extLst>
              <a:ext uri="{FF2B5EF4-FFF2-40B4-BE49-F238E27FC236}">
                <a16:creationId xmlns:a16="http://schemas.microsoft.com/office/drawing/2014/main" id="{B4A59CB8-E940-F8A5-7D30-E7972041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242518" y="7236625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5"/>
                </a:lnTo>
                <a:lnTo>
                  <a:pt x="0" y="3716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3234427" y="7950972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05835">
            <a:off x="-1307509" y="7751524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1" y="0"/>
                </a:lnTo>
                <a:lnTo>
                  <a:pt x="3268461" y="3642798"/>
                </a:lnTo>
                <a:lnTo>
                  <a:pt x="0" y="3642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8317109" y="8767811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89" y="0"/>
                </a:lnTo>
                <a:lnTo>
                  <a:pt x="4328189" y="3603217"/>
                </a:lnTo>
                <a:lnTo>
                  <a:pt x="0" y="360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 rot="1629514">
            <a:off x="17389962" y="8706241"/>
            <a:ext cx="123139" cy="1231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232689">
            <a:off x="14693670" y="-1908468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1" y="0"/>
                </a:lnTo>
                <a:lnTo>
                  <a:pt x="3181711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 rot="-719404">
            <a:off x="459796" y="300409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42702" y="920665"/>
            <a:ext cx="70025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團體分工表</a:t>
            </a:r>
          </a:p>
        </p:txBody>
      </p:sp>
      <p:sp>
        <p:nvSpPr>
          <p:cNvPr id="21" name="Freeform 21"/>
          <p:cNvSpPr/>
          <p:nvPr/>
        </p:nvSpPr>
        <p:spPr>
          <a:xfrm rot="3082309">
            <a:off x="5517657" y="9126751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5" y="0"/>
                </a:lnTo>
                <a:lnTo>
                  <a:pt x="1495535" y="1198849"/>
                </a:lnTo>
                <a:lnTo>
                  <a:pt x="0" y="1198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1614108" y="2789064"/>
          <a:ext cx="15288613" cy="4708871"/>
        </p:xfrm>
        <a:graphic>
          <a:graphicData uri="http://schemas.openxmlformats.org/drawingml/2006/table">
            <a:tbl>
              <a:tblPr/>
              <a:tblGrid>
                <a:gridCol w="1998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2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56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學號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姓名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所負責的工作或貢獻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參與百分比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20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B1111033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陳新翰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研究動機、資料集說明、各技術之原理介紹、結論及未來展望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27.5%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277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B1141065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陳昱安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簡報之格式排版與內容美化、主要程式撰寫與設計（資料收集與預處理、Shapelets 特徵提取以及分類模型預測、關聯規則探勘、成果視覺化）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45%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3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B1141078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賴宣澔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研究成果說明、Baseline 比較實驗、Shapelets 特徵視覺化呈現、關聯規則分析與比較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王漢宗顏楷體"/>
                          <a:ea typeface="王漢宗顏楷體"/>
                          <a:cs typeface="王漢宗顏楷體"/>
                          <a:sym typeface="王漢宗顏楷體"/>
                        </a:rPr>
                        <a:t>27.5%</a:t>
                      </a:r>
                      <a:endParaRPr lang="en-US" sz="1100"/>
                    </a:p>
                  </a:txBody>
                  <a:tcPr marL="57150" marR="57150" marT="57150" marB="57150" anchor="ctr">
                    <a:lnL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37C0F753-D596-A8BF-EF98-70C6EAD9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452976" y="8096482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3756447" y="8764051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4"/>
                </a:lnTo>
                <a:lnTo>
                  <a:pt x="0" y="3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1232689">
            <a:off x="14486667" y="-2053922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1" y="0"/>
                </a:lnTo>
                <a:lnTo>
                  <a:pt x="3181711" y="4107844"/>
                </a:lnTo>
                <a:lnTo>
                  <a:pt x="0" y="410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719404">
            <a:off x="175047" y="80780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642702" y="638133"/>
            <a:ext cx="70025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參考文獻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1817892"/>
            <a:ext cx="16478832" cy="748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</a:t>
            </a: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1] </a:t>
            </a:r>
            <a:r>
              <a:rPr lang="en-US" altLang="zh-TW"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Ntalampiras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, S., Ludovico, L.A., Presti, G., Prato </a:t>
            </a:r>
            <a:r>
              <a:rPr lang="en-US" altLang="zh-TW"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Previde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, E., </a:t>
            </a:r>
            <a:r>
              <a:rPr lang="en-US" altLang="zh-TW"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Battini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, M., Cannas, S., </a:t>
            </a:r>
            <a:r>
              <a:rPr lang="en-US" altLang="zh-TW"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Palestrini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jf open 粉圓 2.1" panose="020B0500000000000000" pitchFamily="34" charset="-120"/>
                <a:cs typeface="Times New Roman" panose="02020603050405020304" pitchFamily="18" charset="0"/>
              </a:rPr>
              <a:t>, C., Mattiello, S.: Automatic Classification of Cat Vocalizations Emitted in Different Contexts. Animals, vol. 9(8), pp. 543.1–543.14.</a:t>
            </a:r>
            <a:endParaRPr lang="en-US" sz="2800" b="1" spc="-117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jf open 粉圓 2.1" panose="020B0500000000000000" pitchFamily="34" charset="-120"/>
              <a:cs typeface="Times New Roman" panose="02020603050405020304" pitchFamily="18" charset="0"/>
              <a:sym typeface="Times New Roman Bold"/>
            </a:endParaRPr>
          </a:p>
          <a:p>
            <a:pPr algn="just">
              <a:lnSpc>
                <a:spcPts val="4199"/>
              </a:lnSpc>
            </a:pPr>
            <a:r>
              <a:rPr lang="en-US" altLang="zh-TW" sz="2799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</a:t>
            </a:r>
            <a:r>
              <a:rPr lang="en-US" altLang="zh-TW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 Bold"/>
              </a:rPr>
              <a:t>2</a:t>
            </a:r>
            <a:r>
              <a:rPr lang="en-US" altLang="zh-TW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] </a:t>
            </a: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Fant, G. (1960) Acoustic theory of speech production, The Hague, The Netherlands, Mouton. </a:t>
            </a:r>
          </a:p>
          <a:p>
            <a:pPr algn="just">
              <a:lnSpc>
                <a:spcPts val="4199"/>
              </a:lnSpc>
            </a:pP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[3] Nicastro, N., &amp; Owren, M. J. (2003). Classification of domestic cat (Felis catus) vocalizations by naive and experienced human listeners. Journal of Comparative Psychology, 117(1), 44–52.</a:t>
            </a:r>
          </a:p>
          <a:p>
            <a:pPr algn="just">
              <a:lnSpc>
                <a:spcPts val="4199"/>
              </a:lnSpc>
            </a:pP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[4] Nicastro, N. (2004). Perceptual and Acoustic Evidence for Species-Level Differences in Meow Vocalizations by Domestic Cats (Felis catus} and African Wild Cats (Felis silvestris </a:t>
            </a:r>
            <a:r>
              <a:rPr lang="en-US" sz="2799" b="1" spc="-117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lybica</a:t>
            </a: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). Journal of Comparative Psychology, 118(3), 287–296.</a:t>
            </a:r>
          </a:p>
          <a:p>
            <a:pPr algn="just">
              <a:lnSpc>
                <a:spcPts val="4199"/>
              </a:lnSpc>
            </a:pP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[5] L. Wu, “Establishment of Japanese Continuous Speech Recognition System Based on Association Rules Mining,” in 2022 IEEE 2nd International Conference on Power, Electronics and Computer Applications (ICPECA), Shenyang, China: IEEE, Jan. 2022, pp. 625–629. </a:t>
            </a:r>
          </a:p>
          <a:p>
            <a:pPr algn="just">
              <a:lnSpc>
                <a:spcPts val="4199"/>
              </a:lnSpc>
            </a:pPr>
            <a:r>
              <a:rPr lang="en-US" sz="2799" b="1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[6] F. Gao, J. Yang, and P. Xu, “Steganalysis of Compressed Speech Based on Association Rule Mining,” IEEE Access, vol. 10, pp. 103337–103348, 2022</a:t>
            </a:r>
            <a:r>
              <a:rPr lang="en-US" sz="2799" b="1" u="none" spc="-117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rot="3082309">
            <a:off x="-70577" y="9043957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4" y="0"/>
                </a:lnTo>
                <a:lnTo>
                  <a:pt x="1495534" y="1198850"/>
                </a:lnTo>
                <a:lnTo>
                  <a:pt x="0" y="1198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223245D-EA46-0A23-8922-83D96C58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81230">
            <a:off x="16223523" y="4408554"/>
            <a:ext cx="3826693" cy="3716676"/>
          </a:xfrm>
          <a:custGeom>
            <a:avLst/>
            <a:gdLst/>
            <a:ahLst/>
            <a:cxnLst/>
            <a:rect l="l" t="t" r="r" b="b"/>
            <a:pathLst>
              <a:path w="3826693" h="3716676">
                <a:moveTo>
                  <a:pt x="0" y="0"/>
                </a:moveTo>
                <a:lnTo>
                  <a:pt x="3826693" y="0"/>
                </a:lnTo>
                <a:lnTo>
                  <a:pt x="3826693" y="3716676"/>
                </a:lnTo>
                <a:lnTo>
                  <a:pt x="0" y="371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633197">
            <a:off x="15967832" y="7250496"/>
            <a:ext cx="3543101" cy="3489954"/>
          </a:xfrm>
          <a:custGeom>
            <a:avLst/>
            <a:gdLst/>
            <a:ahLst/>
            <a:cxnLst/>
            <a:rect l="l" t="t" r="r" b="b"/>
            <a:pathLst>
              <a:path w="3543101" h="3489954">
                <a:moveTo>
                  <a:pt x="0" y="0"/>
                </a:moveTo>
                <a:lnTo>
                  <a:pt x="3543101" y="0"/>
                </a:lnTo>
                <a:lnTo>
                  <a:pt x="3543101" y="3489955"/>
                </a:lnTo>
                <a:lnTo>
                  <a:pt x="0" y="3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7301224" y="7381907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7"/>
                </a:lnTo>
                <a:lnTo>
                  <a:pt x="0" y="3603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6478370">
            <a:off x="-638063" y="-674417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4538824" flipV="1">
            <a:off x="14863857" y="-565340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4114800"/>
                </a:moveTo>
                <a:lnTo>
                  <a:pt x="3793097" y="4114800"/>
                </a:lnTo>
                <a:lnTo>
                  <a:pt x="379309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895895">
            <a:off x="7657321" y="-2912709"/>
            <a:ext cx="3793097" cy="4114800"/>
          </a:xfrm>
          <a:custGeom>
            <a:avLst/>
            <a:gdLst/>
            <a:ahLst/>
            <a:cxnLst/>
            <a:rect l="l" t="t" r="r" b="b"/>
            <a:pathLst>
              <a:path w="3793097" h="4114800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629514">
            <a:off x="10141319" y="8337787"/>
            <a:ext cx="123139" cy="1231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629514">
            <a:off x="17389962" y="8706241"/>
            <a:ext cx="123139" cy="1231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629514">
            <a:off x="10728616" y="8366362"/>
            <a:ext cx="123139" cy="12313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1629514">
            <a:off x="16627967" y="8190564"/>
            <a:ext cx="264877" cy="2648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1629514">
            <a:off x="17497382" y="8088629"/>
            <a:ext cx="264877" cy="26487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1629514">
            <a:off x="16948572" y="5382140"/>
            <a:ext cx="264877" cy="26487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1629514">
            <a:off x="17675671" y="5025562"/>
            <a:ext cx="264877" cy="26487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3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113391" y="3837398"/>
            <a:ext cx="8987006" cy="185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38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Thank you </a:t>
            </a:r>
          </a:p>
        </p:txBody>
      </p:sp>
      <p:sp>
        <p:nvSpPr>
          <p:cNvPr id="41" name="Freeform 41"/>
          <p:cNvSpPr/>
          <p:nvPr/>
        </p:nvSpPr>
        <p:spPr>
          <a:xfrm>
            <a:off x="13566390" y="5844458"/>
            <a:ext cx="1461379" cy="996219"/>
          </a:xfrm>
          <a:custGeom>
            <a:avLst/>
            <a:gdLst/>
            <a:ahLst/>
            <a:cxnLst/>
            <a:rect l="l" t="t" r="r" b="b"/>
            <a:pathLst>
              <a:path w="1461379" h="996219">
                <a:moveTo>
                  <a:pt x="0" y="0"/>
                </a:moveTo>
                <a:lnTo>
                  <a:pt x="1461380" y="0"/>
                </a:lnTo>
                <a:lnTo>
                  <a:pt x="1461380" y="996219"/>
                </a:lnTo>
                <a:lnTo>
                  <a:pt x="0" y="99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 rot="3082309">
            <a:off x="5104025" y="8251271"/>
            <a:ext cx="1495534" cy="1198849"/>
          </a:xfrm>
          <a:custGeom>
            <a:avLst/>
            <a:gdLst/>
            <a:ahLst/>
            <a:cxnLst/>
            <a:rect l="l" t="t" r="r" b="b"/>
            <a:pathLst>
              <a:path w="1495534" h="1198849">
                <a:moveTo>
                  <a:pt x="0" y="0"/>
                </a:moveTo>
                <a:lnTo>
                  <a:pt x="1495534" y="0"/>
                </a:lnTo>
                <a:lnTo>
                  <a:pt x="1495534" y="1198849"/>
                </a:lnTo>
                <a:lnTo>
                  <a:pt x="0" y="1198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 rot="407443">
            <a:off x="2331169" y="3815369"/>
            <a:ext cx="2457331" cy="2314359"/>
          </a:xfrm>
          <a:custGeom>
            <a:avLst/>
            <a:gdLst/>
            <a:ahLst/>
            <a:cxnLst/>
            <a:rect l="l" t="t" r="r" b="b"/>
            <a:pathLst>
              <a:path w="2457331" h="2314359">
                <a:moveTo>
                  <a:pt x="0" y="0"/>
                </a:moveTo>
                <a:lnTo>
                  <a:pt x="2457331" y="0"/>
                </a:lnTo>
                <a:lnTo>
                  <a:pt x="2457331" y="2314359"/>
                </a:lnTo>
                <a:lnTo>
                  <a:pt x="0" y="23143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>
            <a:off x="4916709" y="993951"/>
            <a:ext cx="1461379" cy="996219"/>
          </a:xfrm>
          <a:custGeom>
            <a:avLst/>
            <a:gdLst/>
            <a:ahLst/>
            <a:cxnLst/>
            <a:rect l="l" t="t" r="r" b="b"/>
            <a:pathLst>
              <a:path w="1461379" h="996219">
                <a:moveTo>
                  <a:pt x="0" y="0"/>
                </a:moveTo>
                <a:lnTo>
                  <a:pt x="1461380" y="0"/>
                </a:lnTo>
                <a:lnTo>
                  <a:pt x="1461380" y="996219"/>
                </a:lnTo>
                <a:lnTo>
                  <a:pt x="0" y="99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8" name="投影片編號版面配置區 47">
            <a:extLst>
              <a:ext uri="{FF2B5EF4-FFF2-40B4-BE49-F238E27FC236}">
                <a16:creationId xmlns:a16="http://schemas.microsoft.com/office/drawing/2014/main" id="{B0EEA850-A2D8-24BB-C42E-2A24C3B1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17493" y="4006346"/>
            <a:ext cx="9424856" cy="9404918"/>
            <a:chOff x="0" y="0"/>
            <a:chExt cx="12566474" cy="12539891"/>
          </a:xfrm>
        </p:grpSpPr>
        <p:sp>
          <p:nvSpPr>
            <p:cNvPr id="14" name="Freeform 14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5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129656" y="1897083"/>
            <a:ext cx="11448311" cy="7426326"/>
            <a:chOff x="0" y="-247651"/>
            <a:chExt cx="15264415" cy="990176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247651"/>
              <a:ext cx="15264415" cy="708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34778" lvl="1" indent="-417389" algn="just">
                <a:lnSpc>
                  <a:spcPts val="7114"/>
                </a:lnSpc>
                <a:buFont typeface="Arial"/>
                <a:buChar char="•"/>
              </a:pPr>
              <a:r>
                <a:rPr lang="en-US" sz="3866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將貓叫聲轉換為可分析的聲學特徵</a:t>
              </a: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7114"/>
                </a:lnSpc>
              </a:pP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7114"/>
                </a:lnSpc>
              </a:pP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7114"/>
                </a:lnSpc>
              </a:pP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algn="just">
                <a:lnSpc>
                  <a:spcPts val="7114"/>
                </a:lnSpc>
              </a:pP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marL="834778" lvl="1" indent="-417389" algn="just">
                <a:lnSpc>
                  <a:spcPts val="7114"/>
                </a:lnSpc>
                <a:buFont typeface="Arial"/>
                <a:buChar char="•"/>
              </a:pPr>
              <a:r>
                <a:rPr lang="en-US" sz="3866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報告中所應用的技術</a:t>
              </a:r>
              <a:endParaRPr lang="en-US" sz="3866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45339" y="621568"/>
              <a:ext cx="13760890" cy="4421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0843" lvl="1" indent="-395422" algn="just">
                <a:lnSpc>
                  <a:spcPts val="9157"/>
                </a:lnSpc>
                <a:buAutoNum type="arabicPeriod"/>
              </a:pPr>
              <a:r>
                <a:rPr lang="en-US" sz="3663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</a:t>
              </a:r>
              <a:r>
                <a:rPr lang="en-US" sz="3663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MFCC（梅爾頻率倒譜係數</a:t>
              </a:r>
              <a:r>
                <a:rPr lang="en-US" sz="3663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）</a:t>
              </a:r>
            </a:p>
            <a:p>
              <a:pPr marL="790843" lvl="1" indent="-395422" algn="just">
                <a:lnSpc>
                  <a:spcPts val="9157"/>
                </a:lnSpc>
                <a:buAutoNum type="arabicPeriod"/>
              </a:pPr>
              <a:r>
                <a:rPr lang="en-US" sz="3663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Mel-Spectrogram（梅爾頻譜圖</a:t>
              </a:r>
              <a:r>
                <a:rPr lang="en-US" sz="3663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）</a:t>
              </a:r>
            </a:p>
            <a:p>
              <a:pPr marL="790843" lvl="1" indent="-395422" algn="just">
                <a:lnSpc>
                  <a:spcPts val="9157"/>
                </a:lnSpc>
                <a:buAutoNum type="arabicPeriod"/>
              </a:pPr>
              <a:r>
                <a:rPr lang="en-US" sz="3663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Shapelet</a:t>
              </a:r>
              <a:r>
                <a:rPr lang="en-US" sz="3663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</a:t>
              </a:r>
              <a:r>
                <a:rPr lang="en-US" sz="3663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特徵</a:t>
              </a:r>
              <a:endParaRPr lang="en-US" sz="3663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45339" y="7142353"/>
              <a:ext cx="12772991" cy="2511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3" lvl="1" indent="-302261" algn="just">
                <a:lnSpc>
                  <a:spcPts val="3808"/>
                </a:lnSpc>
                <a:buAutoNum type="arabicPeriod"/>
              </a:pP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情境分類</a:t>
              </a:r>
              <a:r>
                <a:rPr lang="en-US" sz="2800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</a:t>
              </a: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SVM、Random</a:t>
              </a:r>
              <a:r>
                <a:rPr lang="en-US" sz="2800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Forest 與 Decision Tree</a:t>
              </a:r>
            </a:p>
            <a:p>
              <a:pPr marL="604523" lvl="1" indent="-302261" algn="just">
                <a:lnSpc>
                  <a:spcPts val="3808"/>
                </a:lnSpc>
                <a:buAutoNum type="arabicPeriod"/>
              </a:pP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分群分析</a:t>
              </a:r>
              <a:r>
                <a:rPr lang="en-US" sz="2800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K-means</a:t>
              </a:r>
            </a:p>
            <a:p>
              <a:pPr marL="604523" lvl="1" indent="-302261" algn="just">
                <a:lnSpc>
                  <a:spcPts val="3808"/>
                </a:lnSpc>
                <a:buAutoNum type="arabicPeriod"/>
              </a:pP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關聯規則</a:t>
              </a:r>
              <a:r>
                <a:rPr lang="en-US" sz="2800" dirty="0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</a:t>
              </a: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Apriori</a:t>
              </a:r>
              <a:endParaRPr lang="en-US" sz="28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  <a:p>
              <a:pPr marL="604523" lvl="1" indent="-302261" algn="just">
                <a:lnSpc>
                  <a:spcPts val="3808"/>
                </a:lnSpc>
                <a:buAutoNum type="arabicPeriod"/>
              </a:pPr>
              <a:r>
                <a:rPr lang="en-US" sz="2800" dirty="0" err="1">
                  <a:solidFill>
                    <a:srgbClr val="603F20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前處理技術</a:t>
              </a:r>
              <a:endParaRPr lang="en-US" sz="28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090179" y="3555102"/>
              <a:ext cx="7823590" cy="52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442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把聲音畫成「時間</a:t>
              </a:r>
              <a:r>
                <a:rPr lang="en-US" sz="2442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× </a:t>
              </a:r>
              <a:r>
                <a:rPr lang="en-US" sz="2442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頻率</a:t>
              </a:r>
              <a:r>
                <a:rPr lang="en-US" sz="2442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 × </a:t>
              </a:r>
              <a:r>
                <a:rPr lang="en-US" sz="2442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能量」的圖形</a:t>
              </a:r>
              <a:endParaRPr lang="en-US" sz="2442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195867" y="5124710"/>
              <a:ext cx="11578402" cy="52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442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從聲音波形或時間序列資料中，找出具有代表性的「關鍵片段</a:t>
              </a:r>
              <a:r>
                <a:rPr lang="en-US" sz="2442" dirty="0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」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280336" y="1971541"/>
              <a:ext cx="7443275" cy="52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r>
                <a:rPr lang="en-US" sz="2442" dirty="0" err="1">
                  <a:solidFill>
                    <a:srgbClr val="FE0904"/>
                  </a:solidFill>
                  <a:latin typeface="jf open 粉圓 2.1" panose="020B0500000000000000" pitchFamily="34" charset="-120"/>
                  <a:ea typeface="jf open 粉圓 2.1" panose="020B0500000000000000" pitchFamily="34" charset="-120"/>
                  <a:cs typeface="Play"/>
                  <a:sym typeface="Play"/>
                </a:rPr>
                <a:t>用一組數字來表示聲音的音色與頻率特性</a:t>
              </a:r>
              <a:endParaRPr lang="en-US" sz="2442" dirty="0">
                <a:solidFill>
                  <a:srgbClr val="FE0904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endParaRPr>
            </a:p>
          </p:txBody>
        </p:sp>
      </p:grpSp>
      <p:sp>
        <p:nvSpPr>
          <p:cNvPr id="42" name="投影片編號版面配置區 41">
            <a:extLst>
              <a:ext uri="{FF2B5EF4-FFF2-40B4-BE49-F238E27FC236}">
                <a16:creationId xmlns:a16="http://schemas.microsoft.com/office/drawing/2014/main" id="{8E269E60-8755-3EF2-2E4E-8ACFCCA6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45231" y="4229100"/>
            <a:ext cx="9424856" cy="9404918"/>
            <a:chOff x="0" y="0"/>
            <a:chExt cx="12566474" cy="12539891"/>
          </a:xfrm>
        </p:grpSpPr>
        <p:sp>
          <p:nvSpPr>
            <p:cNvPr id="14" name="Freeform 14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5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 rot="-1232689">
            <a:off x="15358260" y="-915028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52433" y="2301360"/>
            <a:ext cx="8552921" cy="125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  <a:spcAft>
                <a:spcPts val="1000"/>
              </a:spcAft>
            </a:pPr>
            <a:r>
              <a:rPr lang="en-US" sz="3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MFCC </a:t>
            </a:r>
            <a:r>
              <a:rPr lang="en-US" sz="3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梅爾頻率倒譜係數-</a:t>
            </a:r>
            <a:r>
              <a:rPr lang="en-US" sz="3499" dirty="0" err="1">
                <a:solidFill>
                  <a:srgbClr val="3030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聲音的身份特徵</a:t>
            </a:r>
            <a:endParaRPr lang="en-US" sz="3499" dirty="0">
              <a:solidFill>
                <a:srgbClr val="3030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just">
              <a:lnSpc>
                <a:spcPts val="1749"/>
              </a:lnSpc>
              <a:spcAft>
                <a:spcPts val="1000"/>
              </a:spcAft>
            </a:pPr>
            <a:r>
              <a:rPr lang="en-US" sz="3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(Mel-Frequency Cepstral Coefficients)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67289" y="1539076"/>
            <a:ext cx="5396111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Coiny"/>
                <a:sym typeface="Coiny"/>
              </a:rPr>
              <a:t>在本研究中的三種聲學特徵</a:t>
            </a:r>
            <a:r>
              <a:rPr lang="en-US" sz="32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Coiny"/>
                <a:sym typeface="Coiny"/>
              </a:rPr>
              <a:t>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577076" y="3717552"/>
            <a:ext cx="6602942" cy="279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為什麼適合用在「貓叫聲</a:t>
            </a:r>
            <a:r>
              <a:rPr lang="en-US" sz="30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」？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不同貓咪會因為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品種、口腔與聲帶構造、身體大小、個體習慣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而產生不同的音色輪廓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MFCC擅長捕捉這類「個體-生理差異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42769" y="3846627"/>
            <a:ext cx="10855940" cy="593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核心概念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非線性感知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生物對頻率的感知不是線性的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我們對低頻的變化比較敏感，對高頻則較遲鈍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梅爾標度：這是一套將頻率轉化為更接近聽覺認知的公式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梅爾標度的作用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把頻率轉成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接近生物聽感的刻度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marL="561339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讓特徵更符合「真實聽覺感知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音色指紋：它將複雜的波形壓縮成一組數字（通常是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13 或 20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個係數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），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代表聲音的「質地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</p:txBody>
      </p: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E2F109B6-5B82-4A87-CEF5-A21B9108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5281" y="8815923"/>
            <a:ext cx="4328189" cy="3603218"/>
          </a:xfrm>
          <a:custGeom>
            <a:avLst/>
            <a:gdLst/>
            <a:ahLst/>
            <a:cxnLst/>
            <a:rect l="l" t="t" r="r" b="b"/>
            <a:pathLst>
              <a:path w="4328189" h="3603218">
                <a:moveTo>
                  <a:pt x="0" y="0"/>
                </a:moveTo>
                <a:lnTo>
                  <a:pt x="4328190" y="0"/>
                </a:lnTo>
                <a:lnTo>
                  <a:pt x="4328190" y="3603218"/>
                </a:lnTo>
                <a:lnTo>
                  <a:pt x="0" y="360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629514">
            <a:off x="8691660" y="8420672"/>
            <a:ext cx="123139" cy="123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629514">
            <a:off x="9267807" y="8439722"/>
            <a:ext cx="123139" cy="123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CA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54000" y="4213100"/>
            <a:ext cx="9424856" cy="9404918"/>
            <a:chOff x="0" y="0"/>
            <a:chExt cx="12566474" cy="12539891"/>
          </a:xfrm>
        </p:grpSpPr>
        <p:sp>
          <p:nvSpPr>
            <p:cNvPr id="21" name="Freeform 21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1798860" y="9615703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4" y="0"/>
                </a:lnTo>
                <a:lnTo>
                  <a:pt x="984744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rot="2956258">
            <a:off x="3401713" y="9421656"/>
            <a:ext cx="1148519" cy="920675"/>
          </a:xfrm>
          <a:custGeom>
            <a:avLst/>
            <a:gdLst/>
            <a:ahLst/>
            <a:cxnLst/>
            <a:rect l="l" t="t" r="r" b="b"/>
            <a:pathLst>
              <a:path w="1148519" h="920675">
                <a:moveTo>
                  <a:pt x="0" y="0"/>
                </a:moveTo>
                <a:lnTo>
                  <a:pt x="1148520" y="0"/>
                </a:lnTo>
                <a:lnTo>
                  <a:pt x="1148520" y="920675"/>
                </a:lnTo>
                <a:lnTo>
                  <a:pt x="0" y="92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0" name="TextBox 40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496300" y="2407832"/>
            <a:ext cx="10219614" cy="74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Mel-Spectrogram </a:t>
            </a:r>
            <a:r>
              <a:rPr lang="en-US" sz="34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梅爾頻譜圖</a:t>
            </a:r>
            <a:r>
              <a:rPr lang="en-US" sz="34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-</a:t>
            </a:r>
            <a:r>
              <a:rPr lang="en-US" sz="3499" dirty="0">
                <a:solidFill>
                  <a:srgbClr val="3030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「</a:t>
            </a:r>
            <a:r>
              <a:rPr lang="en-US" sz="3499" dirty="0" err="1">
                <a:solidFill>
                  <a:srgbClr val="3030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聲音的地形圖</a:t>
            </a:r>
            <a:r>
              <a:rPr lang="en-US" sz="3499" dirty="0">
                <a:solidFill>
                  <a:srgbClr val="3030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76634" y="1537235"/>
            <a:ext cx="5539714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在本研究中的三種聲學特徵</a:t>
            </a:r>
            <a:r>
              <a:rPr lang="en-US" sz="32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154234" y="6686691"/>
            <a:ext cx="5827966" cy="1872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為什麼適合分析貓叫聲</a:t>
            </a:r>
            <a:r>
              <a:rPr lang="en-US" sz="30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？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貓叫聲常包含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滑音、顫動、斷裂性呼叫、長音拖尾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這些線索在頻譜圖上會呈現明顯的形狀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895120" y="3417118"/>
            <a:ext cx="9058880" cy="385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FE35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一種將聲音視覺化的技術，讓電腦能像「看圖片」一樣分析聲音</a:t>
            </a:r>
            <a:endParaRPr lang="en-US" sz="2499" dirty="0">
              <a:solidFill>
                <a:srgbClr val="FE35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4217953" y="4379686"/>
            <a:ext cx="12374876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核心概念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三維資訊：橫軸是時間，縱軸是頻率（經過梅爾轉換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），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顏色深淺代表能量（音量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）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熱圖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：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它呈現了能量隨時間變化的模式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49" name="投影片編號版面配置區 48">
            <a:extLst>
              <a:ext uri="{FF2B5EF4-FFF2-40B4-BE49-F238E27FC236}">
                <a16:creationId xmlns:a16="http://schemas.microsoft.com/office/drawing/2014/main" id="{34077D34-82EF-4362-B276-F6B8A06A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8561">
            <a:off x="-881878" y="5002741"/>
            <a:ext cx="3192848" cy="3905624"/>
          </a:xfrm>
          <a:custGeom>
            <a:avLst/>
            <a:gdLst/>
            <a:ahLst/>
            <a:cxnLst/>
            <a:rect l="l" t="t" r="r" b="b"/>
            <a:pathLst>
              <a:path w="3192848" h="3905624">
                <a:moveTo>
                  <a:pt x="0" y="0"/>
                </a:moveTo>
                <a:lnTo>
                  <a:pt x="3192848" y="0"/>
                </a:lnTo>
                <a:lnTo>
                  <a:pt x="3192848" y="3905624"/>
                </a:lnTo>
                <a:lnTo>
                  <a:pt x="0" y="390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405835">
            <a:off x="-605531" y="7362117"/>
            <a:ext cx="3268461" cy="3642798"/>
          </a:xfrm>
          <a:custGeom>
            <a:avLst/>
            <a:gdLst/>
            <a:ahLst/>
            <a:cxnLst/>
            <a:rect l="l" t="t" r="r" b="b"/>
            <a:pathLst>
              <a:path w="3268461" h="3642798">
                <a:moveTo>
                  <a:pt x="0" y="0"/>
                </a:moveTo>
                <a:lnTo>
                  <a:pt x="3268462" y="0"/>
                </a:lnTo>
                <a:lnTo>
                  <a:pt x="3268462" y="3642797"/>
                </a:lnTo>
                <a:lnTo>
                  <a:pt x="0" y="364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65277" y="5985269"/>
            <a:ext cx="281623" cy="2816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0227" y="5844458"/>
            <a:ext cx="281623" cy="2816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2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24441" y="3829039"/>
            <a:ext cx="9424856" cy="9404918"/>
            <a:chOff x="0" y="0"/>
            <a:chExt cx="12566474" cy="12539891"/>
          </a:xfrm>
        </p:grpSpPr>
        <p:sp>
          <p:nvSpPr>
            <p:cNvPr id="14" name="Freeform 14"/>
            <p:cNvSpPr/>
            <p:nvPr/>
          </p:nvSpPr>
          <p:spPr>
            <a:xfrm rot="-1281230">
              <a:off x="5127567" y="1770131"/>
              <a:ext cx="5102258" cy="4955568"/>
            </a:xfrm>
            <a:custGeom>
              <a:avLst/>
              <a:gdLst/>
              <a:ahLst/>
              <a:cxnLst/>
              <a:rect l="l" t="t" r="r" b="b"/>
              <a:pathLst>
                <a:path w="5102258" h="4955568">
                  <a:moveTo>
                    <a:pt x="0" y="0"/>
                  </a:moveTo>
                  <a:lnTo>
                    <a:pt x="5102258" y="0"/>
                  </a:lnTo>
                  <a:lnTo>
                    <a:pt x="5102258" y="4955568"/>
                  </a:lnTo>
                  <a:lnTo>
                    <a:pt x="0" y="4955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5"/>
            <p:cNvSpPr/>
            <p:nvPr/>
          </p:nvSpPr>
          <p:spPr>
            <a:xfrm rot="-2221414">
              <a:off x="1767793" y="1822233"/>
              <a:ext cx="9030889" cy="8895425"/>
            </a:xfrm>
            <a:custGeom>
              <a:avLst/>
              <a:gdLst/>
              <a:ahLst/>
              <a:cxnLst/>
              <a:rect l="l" t="t" r="r" b="b"/>
              <a:pathLst>
                <a:path w="9030889" h="8895425">
                  <a:moveTo>
                    <a:pt x="0" y="0"/>
                  </a:moveTo>
                  <a:lnTo>
                    <a:pt x="9030889" y="0"/>
                  </a:lnTo>
                  <a:lnTo>
                    <a:pt x="9030889" y="8895425"/>
                  </a:lnTo>
                  <a:lnTo>
                    <a:pt x="0" y="88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41297">
              <a:off x="2810153" y="5932377"/>
              <a:ext cx="675137" cy="67513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41297">
              <a:off x="5353997" y="3568747"/>
              <a:ext cx="675137" cy="67513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DCA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97112" tIns="97112" rIns="97112" bIns="97112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1629514">
              <a:off x="6094299" y="3068246"/>
              <a:ext cx="353170" cy="35317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1629514">
              <a:off x="7471544" y="3971874"/>
              <a:ext cx="176585" cy="17658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3D9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 rot="-1232689">
            <a:off x="14335536" y="-696075"/>
            <a:ext cx="3181711" cy="4107843"/>
          </a:xfrm>
          <a:custGeom>
            <a:avLst/>
            <a:gdLst/>
            <a:ahLst/>
            <a:cxnLst/>
            <a:rect l="l" t="t" r="r" b="b"/>
            <a:pathLst>
              <a:path w="3181711" h="4107843">
                <a:moveTo>
                  <a:pt x="0" y="0"/>
                </a:moveTo>
                <a:lnTo>
                  <a:pt x="3181712" y="0"/>
                </a:lnTo>
                <a:lnTo>
                  <a:pt x="3181712" y="4107843"/>
                </a:lnTo>
                <a:lnTo>
                  <a:pt x="0" y="4107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-719404">
            <a:off x="133075" y="464564"/>
            <a:ext cx="3060422" cy="1602548"/>
          </a:xfrm>
          <a:custGeom>
            <a:avLst/>
            <a:gdLst/>
            <a:ahLst/>
            <a:cxnLst/>
            <a:rect l="l" t="t" r="r" b="b"/>
            <a:pathLst>
              <a:path w="3060422" h="1602548">
                <a:moveTo>
                  <a:pt x="0" y="0"/>
                </a:moveTo>
                <a:lnTo>
                  <a:pt x="3060422" y="0"/>
                </a:lnTo>
                <a:lnTo>
                  <a:pt x="3060422" y="1602548"/>
                </a:lnTo>
                <a:lnTo>
                  <a:pt x="0" y="1602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803047" y="2949179"/>
            <a:ext cx="984743" cy="671297"/>
          </a:xfrm>
          <a:custGeom>
            <a:avLst/>
            <a:gdLst/>
            <a:ahLst/>
            <a:cxnLst/>
            <a:rect l="l" t="t" r="r" b="b"/>
            <a:pathLst>
              <a:path w="984743" h="671297">
                <a:moveTo>
                  <a:pt x="0" y="0"/>
                </a:moveTo>
                <a:lnTo>
                  <a:pt x="984743" y="0"/>
                </a:lnTo>
                <a:lnTo>
                  <a:pt x="984743" y="671297"/>
                </a:lnTo>
                <a:lnTo>
                  <a:pt x="0" y="671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549361" y="371989"/>
            <a:ext cx="11189278" cy="107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03F20"/>
                </a:solidFill>
                <a:latin typeface="芫荽"/>
                <a:ea typeface="芫荽"/>
                <a:cs typeface="芫荽"/>
                <a:sym typeface="芫荽"/>
              </a:rPr>
              <a:t>各技術原理簡介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49696" y="2162172"/>
            <a:ext cx="7904958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0"/>
              </a:lnSpc>
            </a:pP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Shapelets</a:t>
            </a:r>
            <a:r>
              <a:rPr lang="en-US" sz="3300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 </a:t>
            </a:r>
            <a:r>
              <a:rPr lang="en-US" sz="3300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特徵-</a:t>
            </a:r>
            <a:r>
              <a:rPr lang="en-US" sz="3300" dirty="0" err="1">
                <a:solidFill>
                  <a:srgbClr val="30303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具辨識力片段</a:t>
            </a:r>
            <a:endParaRPr lang="en-US" sz="3300" dirty="0">
              <a:solidFill>
                <a:srgbClr val="30303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576086" y="1520026"/>
            <a:ext cx="5387314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在本研究中的三種聲學特徵</a:t>
            </a:r>
            <a:r>
              <a:rPr lang="en-US" sz="32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337021" y="3057891"/>
            <a:ext cx="7923477" cy="455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核心概念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局部代表性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不同於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MFCC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觀察整段聲音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是在長波形中尋找最具辨識度的「子序列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區別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比如「飢餓」的叫聲最後可能有個微小的「上揚顫音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這段顫音就是一個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334523" y="7730819"/>
            <a:ext cx="9203091" cy="2244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為什麼適合貓叫聲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：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貓的叫聲可能很長，但關鍵的情緒指標往往只在那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0.5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秒的轉折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Shapelet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 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讓我們不必分析整段冗長的數據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而是直接鎖定那些「關鍵片段</a:t>
            </a:r>
            <a:r>
              <a:rPr lang="en-US" sz="2599" dirty="0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」，</a:t>
            </a:r>
            <a:r>
              <a:rPr lang="en-US" sz="2599" dirty="0" err="1">
                <a:solidFill>
                  <a:srgbClr val="603F20"/>
                </a:solidFill>
                <a:latin typeface="jf open 粉圓 2.1" panose="020B0500000000000000" pitchFamily="34" charset="-120"/>
                <a:ea typeface="jf open 粉圓 2.1" panose="020B0500000000000000" pitchFamily="34" charset="-120"/>
                <a:cs typeface="Play"/>
                <a:sym typeface="Play"/>
              </a:rPr>
              <a:t>提升效率與解釋力</a:t>
            </a:r>
            <a:endParaRPr lang="en-US" sz="2599" dirty="0">
              <a:solidFill>
                <a:srgbClr val="603F20"/>
              </a:solidFill>
              <a:latin typeface="jf open 粉圓 2.1" panose="020B0500000000000000" pitchFamily="34" charset="-120"/>
              <a:ea typeface="jf open 粉圓 2.1" panose="020B0500000000000000" pitchFamily="34" charset="-120"/>
              <a:cs typeface="Play"/>
              <a:sym typeface="Play"/>
            </a:endParaRPr>
          </a:p>
        </p:txBody>
      </p: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DB9BF3C9-DC73-9186-771B-0C3C9165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1881</Words>
  <Application>Microsoft Office PowerPoint</Application>
  <PresentationFormat>自訂</PresentationFormat>
  <Paragraphs>487</Paragraphs>
  <Slides>56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7" baseType="lpstr">
      <vt:lpstr>Play</vt:lpstr>
      <vt:lpstr>jf open 粉圓 2.1</vt:lpstr>
      <vt:lpstr>芫荽</vt:lpstr>
      <vt:lpstr>王漢宗顏楷體</vt:lpstr>
      <vt:lpstr>Calibri</vt:lpstr>
      <vt:lpstr>Arial</vt:lpstr>
      <vt:lpstr>Aptos</vt:lpstr>
      <vt:lpstr>Play Bold</vt:lpstr>
      <vt:lpstr>Times New Roman</vt:lpstr>
      <vt:lpstr>Office Theme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Beige Cute Illustration Group Project Presentation</dc:title>
  <cp:lastModifiedBy>tady chen</cp:lastModifiedBy>
  <cp:revision>9</cp:revision>
  <cp:lastPrinted>2026-01-08T11:07:48Z</cp:lastPrinted>
  <dcterms:created xsi:type="dcterms:W3CDTF">2006-08-16T00:00:00Z</dcterms:created>
  <dcterms:modified xsi:type="dcterms:W3CDTF">2026-01-09T10:46:29Z</dcterms:modified>
  <dc:identifier>DAG9RDXiyZI</dc:identifier>
</cp:coreProperties>
</file>